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7" r:id="rId2"/>
    <p:sldId id="258" r:id="rId3"/>
    <p:sldId id="259" r:id="rId4"/>
    <p:sldId id="260" r:id="rId5"/>
    <p:sldId id="261" r:id="rId6"/>
    <p:sldId id="262" r:id="rId7"/>
    <p:sldId id="265" r:id="rId8"/>
    <p:sldId id="266" r:id="rId9"/>
    <p:sldId id="267" r:id="rId10"/>
    <p:sldId id="268" r:id="rId11"/>
    <p:sldId id="269" r:id="rId12"/>
    <p:sldId id="270" r:id="rId13"/>
    <p:sldId id="313" r:id="rId14"/>
    <p:sldId id="310" r:id="rId15"/>
    <p:sldId id="311" r:id="rId16"/>
    <p:sldId id="272" r:id="rId17"/>
    <p:sldId id="291" r:id="rId18"/>
    <p:sldId id="292" r:id="rId19"/>
    <p:sldId id="322" r:id="rId20"/>
    <p:sldId id="274" r:id="rId21"/>
    <p:sldId id="275" r:id="rId22"/>
    <p:sldId id="293" r:id="rId23"/>
    <p:sldId id="323" r:id="rId24"/>
    <p:sldId id="314" r:id="rId25"/>
    <p:sldId id="315" r:id="rId26"/>
    <p:sldId id="316" r:id="rId27"/>
    <p:sldId id="317" r:id="rId28"/>
    <p:sldId id="295" r:id="rId29"/>
    <p:sldId id="298" r:id="rId30"/>
    <p:sldId id="297" r:id="rId31"/>
    <p:sldId id="318" r:id="rId32"/>
    <p:sldId id="319" r:id="rId33"/>
    <p:sldId id="299" r:id="rId34"/>
    <p:sldId id="300" r:id="rId35"/>
    <p:sldId id="320" r:id="rId36"/>
    <p:sldId id="301" r:id="rId37"/>
    <p:sldId id="303" r:id="rId38"/>
    <p:sldId id="304" r:id="rId39"/>
    <p:sldId id="305" r:id="rId40"/>
    <p:sldId id="306" r:id="rId41"/>
    <p:sldId id="307" r:id="rId42"/>
    <p:sldId id="308" r:id="rId43"/>
    <p:sldId id="309" r:id="rId44"/>
    <p:sldId id="321"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5" d="100"/>
          <a:sy n="75" d="100"/>
        </p:scale>
        <p:origin x="-366" y="-9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1624721-38BB-47F6-932C-130E38B1327C}" type="datetimeFigureOut">
              <a:rPr lang="en-US"/>
              <a:pPr>
                <a:defRPr/>
              </a:pPr>
              <a:t>12/10/2012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113E2C7-E222-4767-B7BF-08F186C61F8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www.ncbi.nlm.nih.gov.ezproxy.library.tufts.edu/pubmed?term=%22Simpson%20JM%22%5bAuthor%5d" TargetMode="External"/><Relationship Id="rId13" Type="http://schemas.openxmlformats.org/officeDocument/2006/relationships/hyperlink" Target="http://www.ncbi.nlm.nih.gov/pmc/articles/PMC33514/" TargetMode="External"/><Relationship Id="rId3" Type="http://schemas.openxmlformats.org/officeDocument/2006/relationships/hyperlink" Target="http://www.ncbi.nlm.nih.gov.ezproxy.library.tufts.edu/pubmed?term=%22Jepson%20RG%22%5bAuthor%5d" TargetMode="External"/><Relationship Id="rId7" Type="http://schemas.openxmlformats.org/officeDocument/2006/relationships/hyperlink" Target="http://www.ncbi.nlm.nih.gov.ezproxy.library.tufts.edu/pubmed?term=%22Lee%20BB%22%5bAuthor%5d" TargetMode="External"/><Relationship Id="rId12" Type="http://schemas.openxmlformats.org/officeDocument/2006/relationships/hyperlink" Target="http://reference.medscape.com/medline/abstract/11431298"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www.nejm.org/doi/full/10.1056/NEJM199309093291102" TargetMode="External"/><Relationship Id="rId11" Type="http://schemas.openxmlformats.org/officeDocument/2006/relationships/hyperlink" Target="http://reference.medscape.com/medline/abstract/18253990" TargetMode="External"/><Relationship Id="rId5" Type="http://schemas.openxmlformats.org/officeDocument/2006/relationships/hyperlink" Target="http://reference.medscape.com/medline/abstract/8350884" TargetMode="External"/><Relationship Id="rId10" Type="http://schemas.openxmlformats.org/officeDocument/2006/relationships/hyperlink" Target="http://reference.medscape.com/medline/abstract/21788542" TargetMode="External"/><Relationship Id="rId4" Type="http://schemas.openxmlformats.org/officeDocument/2006/relationships/hyperlink" Target="http://www.ncbi.nlm.nih.gov.ezproxy.library.tufts.edu/pubmed?term=%22Craig%20JC%22%5bAuthor%5d" TargetMode="External"/><Relationship Id="rId9" Type="http://schemas.openxmlformats.org/officeDocument/2006/relationships/hyperlink" Target="http://www.ncbi.nlm.nih.gov.ezproxy.library.tufts.edu/pubmed?term=%22Bhuta%20T%22%5bAuthor%5d" TargetMode="External"/><Relationship Id="rId14" Type="http://schemas.openxmlformats.org/officeDocument/2006/relationships/hyperlink" Target="http://reference.medscape.com/medline/abstract/2230641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D81F12-A60A-40A3-A3F3-28AE8F77DE7C}" type="slidenum">
              <a:rPr lang="en-US" smtClean="0">
                <a:solidFill>
                  <a:srgbClr val="000000"/>
                </a:solidFill>
                <a:latin typeface="Arial" charset="0"/>
              </a:rPr>
              <a:pPr fontAlgn="base">
                <a:spcBef>
                  <a:spcPct val="0"/>
                </a:spcBef>
                <a:spcAft>
                  <a:spcPct val="0"/>
                </a:spcAft>
              </a:pPr>
              <a:t>4</a:t>
            </a:fld>
            <a:endParaRPr lang="en-US" smtClean="0">
              <a:solidFill>
                <a:srgbClr val="000000"/>
              </a:solidFill>
              <a:latin typeface="Arial"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2D8F36-230C-40A1-A10E-543612454B54}" type="slidenum">
              <a:rPr lang="en-US" smtClean="0">
                <a:solidFill>
                  <a:srgbClr val="000000"/>
                </a:solidFill>
                <a:latin typeface="Arial" charset="0"/>
              </a:rPr>
              <a:pPr fontAlgn="base">
                <a:spcBef>
                  <a:spcPct val="0"/>
                </a:spcBef>
                <a:spcAft>
                  <a:spcPct val="0"/>
                </a:spcAft>
              </a:pPr>
              <a:t>5</a:t>
            </a:fld>
            <a:endParaRPr lang="en-US" smtClean="0">
              <a:solidFill>
                <a:srgbClr val="000000"/>
              </a:solidFill>
              <a:latin typeface="Arial" charset="0"/>
            </a:endParaRPr>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7EBE8DD-AAFA-4E23-B92F-678EF669498C}" type="slidenum">
              <a:rPr lang="en-US" smtClean="0">
                <a:solidFill>
                  <a:srgbClr val="000000"/>
                </a:solidFill>
                <a:latin typeface="Arial" charset="0"/>
              </a:rPr>
              <a:pPr fontAlgn="base">
                <a:spcBef>
                  <a:spcPct val="0"/>
                </a:spcBef>
                <a:spcAft>
                  <a:spcPct val="0"/>
                </a:spcAft>
              </a:pPr>
              <a:t>9</a:t>
            </a:fld>
            <a:endParaRPr lang="en-US" smtClean="0">
              <a:solidFill>
                <a:srgbClr val="000000"/>
              </a:solidFill>
              <a:latin typeface="Arial" charset="0"/>
            </a:endParaRPr>
          </a:p>
        </p:txBody>
      </p:sp>
      <p:sp>
        <p:nvSpPr>
          <p:cNvPr id="26626" name="Rectangle 2"/>
          <p:cNvSpPr>
            <a:spLocks noGrp="1" noRot="1" noChangeAspect="1" noChangeArrowheads="1" noTextEdit="1"/>
          </p:cNvSpPr>
          <p:nvPr>
            <p:ph type="sldImg"/>
          </p:nvPr>
        </p:nvSpPr>
        <p:spPr bwMode="auto">
          <a:xfrm>
            <a:off x="222250" y="609600"/>
            <a:ext cx="6407150" cy="4805363"/>
          </a:xfrm>
          <a:noFill/>
          <a:ln>
            <a:solidFill>
              <a:srgbClr val="000000"/>
            </a:solidFill>
            <a:miter lim="800000"/>
            <a:headEnd/>
            <a:tailEnd/>
          </a:ln>
        </p:spPr>
      </p:sp>
      <p:sp>
        <p:nvSpPr>
          <p:cNvPr id="26627" name="Rectangle 3"/>
          <p:cNvSpPr>
            <a:spLocks noGrp="1" noChangeArrowheads="1"/>
          </p:cNvSpPr>
          <p:nvPr>
            <p:ph type="body" idx="1"/>
          </p:nvPr>
        </p:nvSpPr>
        <p:spPr bwMode="auto">
          <a:xfrm>
            <a:off x="238125" y="5553075"/>
            <a:ext cx="6381750" cy="3363913"/>
          </a:xfrm>
          <a:noFill/>
        </p:spPr>
        <p:txBody>
          <a:bodyPr wrap="square" numCol="1" anchor="t" anchorCtr="0" compatLnSpc="1">
            <a:prstTxWarp prst="textNoShape">
              <a:avLst/>
            </a:prstTxWarp>
          </a:bodyPr>
          <a:lstStyle/>
          <a:p>
            <a:pPr eaLnBrk="1" hangingPunct="1">
              <a:spcBef>
                <a:spcPct val="0"/>
              </a:spcBef>
            </a:pPr>
            <a:r>
              <a:rPr lang="en-US" smtClean="0"/>
              <a:t>Antibiotic treatment of nosocomial pneumonia is a balancing act. Clinicians need to treat patients with these potentially life-threatening infections with an appropriate initial antimicrobial regimen while also trying to minimize the emergence of resistant pathogens.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2EFA93-3BD6-4553-A89A-A055697B62D4}" type="slidenum">
              <a:rPr lang="en-US" smtClean="0">
                <a:solidFill>
                  <a:srgbClr val="000000"/>
                </a:solidFill>
                <a:latin typeface="Arial" charset="0"/>
              </a:rPr>
              <a:pPr fontAlgn="base">
                <a:spcBef>
                  <a:spcPct val="0"/>
                </a:spcBef>
                <a:spcAft>
                  <a:spcPct val="0"/>
                </a:spcAft>
              </a:pPr>
              <a:t>10</a:t>
            </a:fld>
            <a:endParaRPr lang="en-US" smtClean="0">
              <a:solidFill>
                <a:srgbClr val="000000"/>
              </a:solidFill>
              <a:latin typeface="Arial" charset="0"/>
            </a:endParaRPr>
          </a:p>
        </p:txBody>
      </p:sp>
      <p:sp>
        <p:nvSpPr>
          <p:cNvPr id="28674"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C7F947B-8959-4F52-880A-F29332F78F44}" type="slidenum">
              <a:rPr lang="en-US" smtClean="0">
                <a:solidFill>
                  <a:srgbClr val="000000"/>
                </a:solidFill>
                <a:latin typeface="Arial" charset="0"/>
              </a:rPr>
              <a:pPr fontAlgn="base">
                <a:spcBef>
                  <a:spcPct val="0"/>
                </a:spcBef>
                <a:spcAft>
                  <a:spcPct val="0"/>
                </a:spcAft>
              </a:pPr>
              <a:t>20</a:t>
            </a:fld>
            <a:endParaRPr lang="en-US" smtClean="0">
              <a:solidFill>
                <a:srgbClr val="000000"/>
              </a:solidFill>
              <a:latin typeface="Arial" charset="0"/>
            </a:endParaRPr>
          </a:p>
        </p:txBody>
      </p:sp>
      <p:sp>
        <p:nvSpPr>
          <p:cNvPr id="1075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75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smtClean="0"/>
              <a:t>People who carry bacteria without evidence of infection are colonized.</a:t>
            </a:r>
            <a:endParaRPr lang="en-US" sz="1600" u="sng" smtClean="0"/>
          </a:p>
          <a:p>
            <a:pPr eaLnBrk="1" hangingPunct="1">
              <a:spcBef>
                <a:spcPct val="0"/>
              </a:spcBef>
              <a:buFontTx/>
              <a:buChar char="•"/>
            </a:pPr>
            <a:r>
              <a:rPr lang="en-US" sz="1600" smtClean="0"/>
              <a:t>If an infection develops, it is usually from bacteria that colonize patients.</a:t>
            </a:r>
          </a:p>
          <a:p>
            <a:pPr eaLnBrk="1" hangingPunct="1">
              <a:spcBef>
                <a:spcPct val="0"/>
              </a:spcBef>
              <a:buFontTx/>
              <a:buChar char="•"/>
            </a:pPr>
            <a:r>
              <a:rPr lang="en-US" sz="1600" smtClean="0"/>
              <a:t>Bacteria that colonize patients can be transmitted from one patient to another by the hands of healthcare workers.</a:t>
            </a:r>
          </a:p>
          <a:p>
            <a:pPr eaLnBrk="1" hangingPunct="1">
              <a:spcBef>
                <a:spcPct val="0"/>
              </a:spcBef>
            </a:pPr>
            <a:endParaRPr lang="en-US" sz="16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4D405B-452D-4CAF-AEDD-4FDFB1C6B1EB}" type="slidenum">
              <a:rPr lang="en-US" smtClean="0">
                <a:solidFill>
                  <a:srgbClr val="000000"/>
                </a:solidFill>
                <a:latin typeface="Arial" charset="0"/>
              </a:rPr>
              <a:pPr fontAlgn="base">
                <a:spcBef>
                  <a:spcPct val="0"/>
                </a:spcBef>
                <a:spcAft>
                  <a:spcPct val="0"/>
                </a:spcAft>
              </a:pPr>
              <a:t>21</a:t>
            </a:fld>
            <a:endParaRPr lang="en-US" smtClean="0">
              <a:solidFill>
                <a:srgbClr val="000000"/>
              </a:solidFill>
              <a:latin typeface="Arial" charset="0"/>
            </a:endParaRPr>
          </a:p>
        </p:txBody>
      </p:sp>
      <p:sp>
        <p:nvSpPr>
          <p:cNvPr id="1095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95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smtClean="0"/>
              <a:t> This iceberg graphically represents colonization versus infection. Those patients that are infected with an organism represent just the “tip of the iceberg” of patients that are colonized or infected. </a:t>
            </a:r>
          </a:p>
          <a:p>
            <a:pPr eaLnBrk="1" hangingPunct="1">
              <a:spcBef>
                <a:spcPct val="0"/>
              </a:spcBef>
              <a:buFontTx/>
              <a:buChar char="•"/>
            </a:pPr>
            <a:r>
              <a:rPr lang="en-US" sz="1600" smtClean="0"/>
              <a:t> Just because a patient is not infected, or showing signs of infection, does not mean that they do not carry organisms that could be transferred to another patient if proper hand hygiene and other infection control precautions are not taken.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Das ICHE Nov 2009</a:t>
            </a:r>
          </a:p>
        </p:txBody>
      </p:sp>
      <p:sp>
        <p:nvSpPr>
          <p:cNvPr id="1177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980461B-2651-436C-BBB7-5709B3E37857}" type="slidenum">
              <a:rPr lang="en-US" sz="1200">
                <a:latin typeface="Calibri" pitchFamily="34" charset="0"/>
              </a:rPr>
              <a:pPr algn="r"/>
              <a:t>28</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083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Helps with empiric choices, but still need to take into account the clinical picture</a:t>
            </a:r>
          </a:p>
          <a:p>
            <a:pPr>
              <a:spcBef>
                <a:spcPct val="0"/>
              </a:spcBef>
            </a:pPr>
            <a:r>
              <a:rPr lang="en-US" smtClean="0"/>
              <a:t>Mostly concerned about Gram-negative bacteria</a:t>
            </a:r>
          </a:p>
          <a:p>
            <a:pPr>
              <a:spcBef>
                <a:spcPct val="0"/>
              </a:spcBef>
            </a:pPr>
            <a:r>
              <a:rPr lang="en-US" smtClean="0"/>
              <a:t>For example for Bactrim for acute cystitis (TRIM-SULFA), if local resistance rates of uropathogens causing UTI do not exceed 20% (or if sensitivity of organism know).  Threshold of 20% is based on expert opinion derived from clinical, in vitro and mathematical modeling studies. </a:t>
            </a:r>
          </a:p>
          <a:p>
            <a:pPr>
              <a:spcBef>
                <a:spcPct val="0"/>
              </a:spcBef>
            </a:pPr>
            <a:endParaRPr lang="en-US" smtClean="0"/>
          </a:p>
          <a:p>
            <a:pPr>
              <a:spcBef>
                <a:spcPct val="0"/>
              </a:spcBef>
            </a:pPr>
            <a:r>
              <a:rPr lang="en-US" smtClean="0"/>
              <a:t>BUT for pyelonephritis, threshold is lower, if 10% resistance to cipro, expert opinion recommends additional or alternative agent</a:t>
            </a:r>
          </a:p>
          <a:p>
            <a:pPr>
              <a:spcBef>
                <a:spcPct val="0"/>
              </a:spcBef>
            </a:pPr>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bwMode="auto">
          <a:xfrm>
            <a:off x="1144588" y="649288"/>
            <a:ext cx="4572000" cy="3429000"/>
          </a:xfrm>
          <a:noFill/>
          <a:ln>
            <a:solidFill>
              <a:srgbClr val="000000"/>
            </a:solidFill>
            <a:miter lim="800000"/>
            <a:headEnd/>
            <a:tailEnd/>
          </a:ln>
        </p:spPr>
      </p:sp>
      <p:sp>
        <p:nvSpPr>
          <p:cNvPr id="116739" name="Text Box 3"/>
          <p:cNvSpPr txBox="1">
            <a:spLocks noChangeArrowheads="1"/>
          </p:cNvSpPr>
          <p:nvPr/>
        </p:nvSpPr>
        <p:spPr bwMode="auto">
          <a:xfrm>
            <a:off x="1168400" y="4481513"/>
            <a:ext cx="4784725" cy="274637"/>
          </a:xfrm>
          <a:prstGeom prst="rect">
            <a:avLst/>
          </a:prstGeom>
          <a:noFill/>
          <a:ln w="12700">
            <a:noFill/>
            <a:miter lim="800000"/>
            <a:headEnd/>
            <a:tailEnd/>
          </a:ln>
        </p:spPr>
        <p:txBody>
          <a:bodyPr lIns="91743" tIns="45872" rIns="91743" bIns="45872">
            <a:spAutoFit/>
          </a:bodyPr>
          <a:lstStyle/>
          <a:p>
            <a:pPr defTabSz="865188">
              <a:spcBef>
                <a:spcPct val="50000"/>
              </a:spcBef>
              <a:defRPr/>
            </a:pPr>
            <a:r>
              <a:rPr lang="en-US" sz="1200">
                <a:solidFill>
                  <a:srgbClr val="000000"/>
                </a:solidFill>
                <a:effectLst>
                  <a:outerShdw blurRad="38100" dist="38100" dir="2700000" algn="tl">
                    <a:srgbClr val="C0C0C0"/>
                  </a:outerShdw>
                </a:effectLst>
                <a:ea typeface="MS PGothic"/>
                <a:cs typeface="MS PGothic"/>
              </a:rPr>
              <a:t>“Broad-spectrum” is defined as covering the most likely pathogens.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bwMode="auto">
          <a:xfrm>
            <a:off x="1144588" y="684213"/>
            <a:ext cx="4572000" cy="3429000"/>
          </a:xfrm>
          <a:noFill/>
          <a:ln>
            <a:solidFill>
              <a:srgbClr val="000000"/>
            </a:solidFill>
            <a:miter lim="800000"/>
            <a:headEnd/>
            <a:tailEnd/>
          </a:ln>
        </p:spPr>
      </p:sp>
      <p:sp>
        <p:nvSpPr>
          <p:cNvPr id="124930" name="Notes Placeholder 2"/>
          <p:cNvSpPr>
            <a:spLocks noGrp="1"/>
          </p:cNvSpPr>
          <p:nvPr>
            <p:ph type="body" idx="1"/>
          </p:nvPr>
        </p:nvSpPr>
        <p:spPr bwMode="auto">
          <a:xfrm>
            <a:off x="914400" y="4343400"/>
            <a:ext cx="5029200" cy="4116388"/>
          </a:xfrm>
          <a:noFill/>
        </p:spPr>
        <p:txBody>
          <a:bodyPr wrap="square" lIns="90910" tIns="45455" rIns="90910" bIns="45455" numCol="1" anchor="t" anchorCtr="0" compatLnSpc="1">
            <a:prstTxWarp prst="textNoShape">
              <a:avLst/>
            </a:prstTxWarp>
          </a:bodyPr>
          <a:lstStyle/>
          <a:p>
            <a:endParaRPr lang="en-US" smtClean="0">
              <a:ea typeface="MS PGothic"/>
              <a:cs typeface="MS PGothic"/>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Help with narrowing/finalizing therapy</a:t>
            </a:r>
          </a:p>
        </p:txBody>
      </p:sp>
      <p:sp>
        <p:nvSpPr>
          <p:cNvPr id="12697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8D3BB15-72D5-4E8A-A3DE-A5527557730C}" type="slidenum">
              <a:rPr lang="en-US" sz="1200">
                <a:latin typeface="Calibri" pitchFamily="34" charset="0"/>
              </a:rPr>
              <a:pPr algn="r"/>
              <a:t>33</a:t>
            </a:fld>
            <a:endParaRPr lang="en-US" sz="120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 this case, there was no UTI to treat, but what if there is a UTI to treat? </a:t>
            </a:r>
          </a:p>
        </p:txBody>
      </p:sp>
      <p:sp>
        <p:nvSpPr>
          <p:cNvPr id="13107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C32928F-2347-46BE-A368-274E155B953A}" type="slidenum">
              <a:rPr lang="en-US" sz="1200">
                <a:latin typeface="Calibri" pitchFamily="34" charset="0"/>
              </a:rPr>
              <a:pPr algn="r"/>
              <a:t>36</a:t>
            </a:fld>
            <a:endParaRPr lang="en-US"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Brings up several issues in the elderly and LTC:</a:t>
            </a:r>
          </a:p>
          <a:p>
            <a:pPr>
              <a:spcBef>
                <a:spcPct val="0"/>
              </a:spcBef>
              <a:buFontTx/>
              <a:buAutoNum type="arabicParenR"/>
            </a:pPr>
            <a:r>
              <a:rPr lang="en-US" smtClean="0"/>
              <a:t>Are elderly/postmenopausal women uncomplicated?</a:t>
            </a:r>
          </a:p>
          <a:p>
            <a:pPr>
              <a:spcBef>
                <a:spcPct val="0"/>
              </a:spcBef>
              <a:buFontTx/>
              <a:buAutoNum type="arabicParenR"/>
            </a:pPr>
            <a:r>
              <a:rPr lang="en-US" smtClean="0"/>
              <a:t>What about if diabetes without urologic issues?  No clear answers from the guidelines, so probably depends on clinical factors/illness/host, etc…</a:t>
            </a:r>
          </a:p>
          <a:p>
            <a:pPr>
              <a:spcBef>
                <a:spcPct val="0"/>
              </a:spcBef>
              <a:buFontTx/>
              <a:buAutoNum type="arabicParenR"/>
            </a:pPr>
            <a:endParaRPr lang="en-US" smtClean="0"/>
          </a:p>
          <a:p>
            <a:pPr>
              <a:spcBef>
                <a:spcPct val="0"/>
              </a:spcBef>
              <a:buFontTx/>
              <a:buAutoNum type="arabicParenR"/>
            </a:pPr>
            <a:r>
              <a:rPr lang="en-US" smtClean="0"/>
              <a:t>NF and fosfomycin: minimal resistance (possibly because of limited effects on fecal flora), minimal collateral damage “ecological effects”: such as the selection of drug-resistant organism and colonization or infection with multidrug resistant organisms.  </a:t>
            </a:r>
          </a:p>
          <a:p>
            <a:pPr>
              <a:spcBef>
                <a:spcPct val="0"/>
              </a:spcBef>
              <a:buFontTx/>
              <a:buAutoNum type="arabicParenR"/>
            </a:pPr>
            <a:endParaRPr lang="en-US" smtClean="0"/>
          </a:p>
          <a:p>
            <a:pPr>
              <a:spcBef>
                <a:spcPct val="0"/>
              </a:spcBef>
              <a:buFontTx/>
              <a:buAutoNum type="arabicParenR"/>
            </a:pPr>
            <a:r>
              <a:rPr lang="en-US" smtClean="0"/>
              <a:t>Collateral damage is important to consider esp with uUTI: minimal risk of progression to tissue invasion or sepsis (25-50% will get better if not treated or if treated with drug that doesn’t have in vitro activity vs pathogen)</a:t>
            </a:r>
          </a:p>
          <a:p>
            <a:pPr>
              <a:spcBef>
                <a:spcPct val="0"/>
              </a:spcBef>
              <a:buFontTx/>
              <a:buAutoNum type="arabicParenR"/>
            </a:pPr>
            <a:endParaRPr lang="en-US" smtClean="0"/>
          </a:p>
          <a:p>
            <a:pPr>
              <a:spcBef>
                <a:spcPct val="0"/>
              </a:spcBef>
              <a:buFontTx/>
              <a:buAutoNum type="arabicParenR"/>
            </a:pPr>
            <a:r>
              <a:rPr lang="en-US" smtClean="0"/>
              <a:t>NF: and Fosfomycin avoid if early pyelonephritis.  </a:t>
            </a:r>
          </a:p>
          <a:p>
            <a:pPr>
              <a:spcBef>
                <a:spcPct val="0"/>
              </a:spcBef>
              <a:buFontTx/>
              <a:buAutoNum type="arabicParenR"/>
            </a:pPr>
            <a:endParaRPr lang="en-US" smtClean="0"/>
          </a:p>
          <a:p>
            <a:pPr>
              <a:spcBef>
                <a:spcPct val="0"/>
              </a:spcBef>
              <a:buFontTx/>
              <a:buAutoNum type="arabicParenR"/>
            </a:pPr>
            <a:r>
              <a:rPr lang="en-US" smtClean="0"/>
              <a:t>Pivmecillinam: beta lactam with specificity for urinary tract, minimal resistance and collateral damage, not available in US or Canada</a:t>
            </a:r>
          </a:p>
        </p:txBody>
      </p:sp>
      <p:sp>
        <p:nvSpPr>
          <p:cNvPr id="13312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1012425-10F2-423F-A5E6-E11D8792CA87}" type="slidenum">
              <a:rPr lang="en-US" sz="1200">
                <a:latin typeface="Calibri" pitchFamily="34" charset="0"/>
              </a:rPr>
              <a:pPr algn="r"/>
              <a:t>37</a:t>
            </a:fld>
            <a:endParaRPr lang="en-US" sz="12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Pulm hypersens: maybe more in elderly, esp 1st week and with chronic rx (&gt;6mos)</a:t>
            </a:r>
          </a:p>
          <a:p>
            <a:pPr>
              <a:spcBef>
                <a:spcPct val="0"/>
              </a:spcBef>
            </a:pPr>
            <a:endParaRPr lang="en-US" smtClean="0"/>
          </a:p>
        </p:txBody>
      </p:sp>
      <p:sp>
        <p:nvSpPr>
          <p:cNvPr id="1351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ABD0EEC-8689-4B2B-A35E-EB2015D95E94}" type="slidenum">
              <a:rPr lang="en-US" sz="1200">
                <a:latin typeface="Calibri" pitchFamily="34" charset="0"/>
              </a:rPr>
              <a:pPr algn="r"/>
              <a:t>38</a:t>
            </a:fld>
            <a:endParaRPr lang="en-US" sz="12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Drug interaction: Metoclopramide (Reglan) increases FF excretion</a:t>
            </a:r>
          </a:p>
        </p:txBody>
      </p:sp>
      <p:sp>
        <p:nvSpPr>
          <p:cNvPr id="1372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9D9779E-6DA3-481E-88D2-19E67154C622}" type="slidenum">
              <a:rPr lang="en-US" sz="1200">
                <a:latin typeface="Calibri" pitchFamily="34" charset="0"/>
              </a:rPr>
              <a:pPr algn="r"/>
              <a:t>39</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 contrast to NF and Fosfo, more effect on fecal flora and more issues with antimicrobial resistance with TMP/SMX, quinolones (and amp).  </a:t>
            </a:r>
          </a:p>
          <a:p>
            <a:pPr>
              <a:spcBef>
                <a:spcPct val="0"/>
              </a:spcBef>
            </a:pPr>
            <a:endParaRPr lang="en-US" smtClean="0"/>
          </a:p>
          <a:p>
            <a:pPr>
              <a:spcBef>
                <a:spcPct val="0"/>
              </a:spcBef>
            </a:pPr>
            <a:r>
              <a:rPr lang="en-US" smtClean="0"/>
              <a:t>Other issues: resistance right around 20%.....but local resistance rates reported in hospital antibiogram may be skewed by cultures of samples from inpts/those with complicated infection and may not predict susceptibilities in women with uncomplicated comm acq UTI in whom resistance rates tend to be lower   And it remins very effective (with est clinical cure 85% even in regions with 30% resistance)</a:t>
            </a:r>
          </a:p>
          <a:p>
            <a:pPr>
              <a:spcBef>
                <a:spcPct val="0"/>
              </a:spcBef>
            </a:pPr>
            <a:r>
              <a:rPr lang="en-US" smtClean="0"/>
              <a:t>And some evidence that if used in the preceding 3-6 mos, that is an independent RF for TMP/SMX resistance</a:t>
            </a:r>
          </a:p>
          <a:p>
            <a:pPr>
              <a:spcBef>
                <a:spcPct val="0"/>
              </a:spcBef>
            </a:pPr>
            <a:endParaRPr lang="en-US" smtClean="0"/>
          </a:p>
        </p:txBody>
      </p:sp>
      <p:sp>
        <p:nvSpPr>
          <p:cNvPr id="13926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31DA587-E2C8-4EE5-87DB-18B8C0C1A01B}" type="slidenum">
              <a:rPr lang="en-US" sz="1200">
                <a:latin typeface="Calibri" pitchFamily="34" charset="0"/>
              </a:rPr>
              <a:pPr algn="r"/>
              <a:t>40</a:t>
            </a:fld>
            <a:endParaRPr lang="en-US" sz="12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Also Moxifloxacin: Many uses, but doesn’t get in to urinary tract</a:t>
            </a:r>
          </a:p>
          <a:p>
            <a:pPr>
              <a:spcBef>
                <a:spcPct val="0"/>
              </a:spcBef>
            </a:pPr>
            <a:endParaRPr lang="en-US" smtClean="0"/>
          </a:p>
          <a:p>
            <a:pPr>
              <a:spcBef>
                <a:spcPct val="0"/>
              </a:spcBef>
            </a:pPr>
            <a:r>
              <a:rPr lang="en-US" smtClean="0"/>
              <a:t>FQ: linked to infection with MRSA, increasing R to FQ in GNB such as Pseudomonas.</a:t>
            </a:r>
          </a:p>
        </p:txBody>
      </p:sp>
      <p:sp>
        <p:nvSpPr>
          <p:cNvPr id="14131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C1A064E-EBAF-4DB9-9B99-2D3586B1CEAA}" type="slidenum">
              <a:rPr lang="en-US" sz="1200">
                <a:latin typeface="Calibri" pitchFamily="34" charset="0"/>
              </a:rPr>
              <a:pPr algn="r"/>
              <a:t>41</a:t>
            </a:fld>
            <a:endParaRPr lang="en-US" sz="120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Cefdinir: 3</a:t>
            </a:r>
            <a:r>
              <a:rPr lang="en-US" baseline="30000" smtClean="0"/>
              <a:t>rd</a:t>
            </a:r>
            <a:r>
              <a:rPr lang="en-US" smtClean="0"/>
              <a:t> gen ceph</a:t>
            </a:r>
          </a:p>
          <a:p>
            <a:pPr>
              <a:spcBef>
                <a:spcPct val="0"/>
              </a:spcBef>
            </a:pPr>
            <a:r>
              <a:rPr lang="en-US" smtClean="0"/>
              <a:t>Cefaclor: 2</a:t>
            </a:r>
            <a:r>
              <a:rPr lang="en-US" baseline="30000" smtClean="0"/>
              <a:t>nd</a:t>
            </a:r>
            <a:r>
              <a:rPr lang="en-US" smtClean="0"/>
              <a:t> gen ceph</a:t>
            </a:r>
          </a:p>
          <a:p>
            <a:pPr>
              <a:spcBef>
                <a:spcPct val="0"/>
              </a:spcBef>
            </a:pPr>
            <a:r>
              <a:rPr lang="en-US" smtClean="0"/>
              <a:t>Cefpodoxime: 3</a:t>
            </a:r>
            <a:r>
              <a:rPr lang="en-US" baseline="30000" smtClean="0"/>
              <a:t>rd</a:t>
            </a:r>
            <a:r>
              <a:rPr lang="en-US" smtClean="0"/>
              <a:t>, but some properties that are more like 2</a:t>
            </a:r>
            <a:r>
              <a:rPr lang="en-US" baseline="30000" smtClean="0"/>
              <a:t>nd</a:t>
            </a:r>
            <a:endParaRPr lang="en-US" smtClean="0"/>
          </a:p>
          <a:p>
            <a:pPr>
              <a:spcBef>
                <a:spcPct val="0"/>
              </a:spcBef>
            </a:pPr>
            <a:endParaRPr lang="en-US" smtClean="0"/>
          </a:p>
          <a:p>
            <a:pPr>
              <a:spcBef>
                <a:spcPct val="0"/>
              </a:spcBef>
            </a:pPr>
            <a:r>
              <a:rPr lang="en-US" smtClean="0"/>
              <a:t>Down side: collateral damage: </a:t>
            </a:r>
          </a:p>
          <a:p>
            <a:pPr>
              <a:spcBef>
                <a:spcPct val="0"/>
              </a:spcBef>
            </a:pPr>
            <a:r>
              <a:rPr lang="en-US" smtClean="0"/>
              <a:t>Ceph linked to subsequent VRE, ESBL K pneumo, Betalactam resistant acinetobacter, Cdiff</a:t>
            </a:r>
          </a:p>
          <a:p>
            <a:pPr>
              <a:spcBef>
                <a:spcPct val="0"/>
              </a:spcBef>
            </a:pPr>
            <a:endParaRPr lang="en-US" smtClean="0"/>
          </a:p>
          <a:p>
            <a:pPr>
              <a:spcBef>
                <a:spcPct val="0"/>
              </a:spcBef>
            </a:pPr>
            <a:endParaRPr lang="en-US" smtClean="0"/>
          </a:p>
        </p:txBody>
      </p:sp>
      <p:sp>
        <p:nvSpPr>
          <p:cNvPr id="1433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D142EA1-B800-4252-BC09-25140FDC43C3}" type="slidenum">
              <a:rPr lang="en-US" sz="1200">
                <a:latin typeface="Calibri" pitchFamily="34" charset="0"/>
              </a:rPr>
              <a:pPr algn="r"/>
              <a:t>42</a:t>
            </a:fld>
            <a:endParaRPr lang="en-US" sz="120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noTextEdit="1"/>
          </p:cNvSpPr>
          <p:nvPr>
            <p:ph type="sldImg"/>
          </p:nvPr>
        </p:nvSpPr>
        <p:spPr bwMode="auto">
          <a:noFill/>
          <a:ln>
            <a:solidFill>
              <a:srgbClr val="000000"/>
            </a:solidFill>
            <a:miter lim="800000"/>
            <a:headEnd/>
            <a:tailEnd/>
          </a:ln>
        </p:spPr>
      </p:sp>
      <p:sp>
        <p:nvSpPr>
          <p:cNvPr id="145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a:p>
            <a:pPr>
              <a:spcBef>
                <a:spcPct val="0"/>
              </a:spcBef>
            </a:pPr>
            <a:endParaRPr lang="en-US" smtClean="0"/>
          </a:p>
          <a:p>
            <a:pPr>
              <a:spcBef>
                <a:spcPct val="0"/>
              </a:spcBef>
            </a:pPr>
            <a:endParaRPr lang="en-US" smtClean="0"/>
          </a:p>
          <a:p>
            <a:pPr>
              <a:spcBef>
                <a:spcPct val="0"/>
              </a:spcBef>
            </a:pPr>
            <a:r>
              <a:rPr lang="en-US" smtClean="0"/>
              <a:t>Cranberry prevents adhesion of bacteria (esp E. coli) to uroepithelial cells.</a:t>
            </a:r>
          </a:p>
          <a:p>
            <a:pPr>
              <a:spcBef>
                <a:spcPct val="0"/>
              </a:spcBef>
            </a:pPr>
            <a:endParaRPr lang="en-US" smtClean="0"/>
          </a:p>
          <a:p>
            <a:pPr>
              <a:spcBef>
                <a:spcPct val="0"/>
              </a:spcBef>
            </a:pPr>
            <a:r>
              <a:rPr lang="en-US" smtClean="0"/>
              <a:t>Cochrane review cranberry: 20082008 Jan 23;(1):CD001321.</a:t>
            </a:r>
          </a:p>
          <a:p>
            <a:pPr>
              <a:spcBef>
                <a:spcPct val="0"/>
              </a:spcBef>
            </a:pPr>
            <a:r>
              <a:rPr lang="en-US" b="1" smtClean="0"/>
              <a:t>Cranberries for preventing urinary tract infections.</a:t>
            </a:r>
          </a:p>
          <a:p>
            <a:pPr>
              <a:spcBef>
                <a:spcPct val="0"/>
              </a:spcBef>
            </a:pPr>
            <a:r>
              <a:rPr lang="en-US" smtClean="0">
                <a:hlinkClick r:id="rId3" action="ppaction://hlinkfile"/>
              </a:rPr>
              <a:t>Jepson RG</a:t>
            </a:r>
            <a:r>
              <a:rPr lang="en-US" smtClean="0"/>
              <a:t>, </a:t>
            </a:r>
            <a:r>
              <a:rPr lang="en-US" smtClean="0">
                <a:hlinkClick r:id="rId4" action="ppaction://hlinkfile"/>
              </a:rPr>
              <a:t>Craig JC</a:t>
            </a:r>
            <a:r>
              <a:rPr lang="en-US" smtClean="0"/>
              <a:t>.</a:t>
            </a:r>
          </a:p>
          <a:p>
            <a:pPr>
              <a:spcBef>
                <a:spcPct val="0"/>
              </a:spcBef>
            </a:pPr>
            <a:r>
              <a:rPr lang="en-US" b="1" smtClean="0"/>
              <a:t>Source</a:t>
            </a:r>
          </a:p>
          <a:p>
            <a:pPr>
              <a:spcBef>
                <a:spcPct val="0"/>
              </a:spcBef>
            </a:pPr>
            <a:r>
              <a:rPr lang="en-US" smtClean="0"/>
              <a:t>University of Stirling, Cancer Care Research Centre, Unit 1, Scion House, Innovation Park, Stirling, UK FK9 4LA. ruth.jepson@stir.ac.uk</a:t>
            </a:r>
          </a:p>
          <a:p>
            <a:pPr>
              <a:spcBef>
                <a:spcPct val="0"/>
              </a:spcBef>
            </a:pPr>
            <a:r>
              <a:rPr lang="en-US" b="1" smtClean="0"/>
              <a:t>Abstract</a:t>
            </a:r>
          </a:p>
          <a:p>
            <a:pPr>
              <a:spcBef>
                <a:spcPct val="0"/>
              </a:spcBef>
            </a:pPr>
            <a:r>
              <a:rPr lang="en-US" b="1" smtClean="0"/>
              <a:t>BACKGROUND: </a:t>
            </a:r>
          </a:p>
          <a:p>
            <a:pPr>
              <a:spcBef>
                <a:spcPct val="0"/>
              </a:spcBef>
            </a:pPr>
            <a:r>
              <a:rPr lang="en-US" smtClean="0"/>
              <a:t>Cranberries have been used widely for several decades for the prevention and treatment of urinary tract infections (UTIs).</a:t>
            </a:r>
          </a:p>
          <a:p>
            <a:pPr>
              <a:spcBef>
                <a:spcPct val="0"/>
              </a:spcBef>
            </a:pPr>
            <a:r>
              <a:rPr lang="en-US" b="1" smtClean="0"/>
              <a:t>OBJECTIVES: </a:t>
            </a:r>
          </a:p>
          <a:p>
            <a:pPr>
              <a:spcBef>
                <a:spcPct val="0"/>
              </a:spcBef>
            </a:pPr>
            <a:r>
              <a:rPr lang="en-US" smtClean="0"/>
              <a:t>To assess the effectiveness of cranberry products in preventing UTIs in susceptible populations.</a:t>
            </a:r>
          </a:p>
          <a:p>
            <a:pPr>
              <a:spcBef>
                <a:spcPct val="0"/>
              </a:spcBef>
            </a:pPr>
            <a:r>
              <a:rPr lang="en-US" b="1" smtClean="0"/>
              <a:t>SEARCH STRATEGY: </a:t>
            </a:r>
          </a:p>
          <a:p>
            <a:pPr>
              <a:spcBef>
                <a:spcPct val="0"/>
              </a:spcBef>
            </a:pPr>
            <a:r>
              <a:rPr lang="en-US" smtClean="0"/>
              <a:t>We searched MEDLINE, EMBASE, the Cochrane Central Register of Controlled Trials (CENTRAL in The Cochrane Library) and the Internet. We contacted companies involved with the promotion and distribution of cranberry preparations and checked reference lists of review articles and relevant studies. Date of last search: January 2007.</a:t>
            </a:r>
          </a:p>
          <a:p>
            <a:pPr>
              <a:spcBef>
                <a:spcPct val="0"/>
              </a:spcBef>
            </a:pPr>
            <a:r>
              <a:rPr lang="en-US" b="1" smtClean="0"/>
              <a:t>SELECTION CRITERIA: </a:t>
            </a:r>
          </a:p>
          <a:p>
            <a:pPr>
              <a:spcBef>
                <a:spcPct val="0"/>
              </a:spcBef>
            </a:pPr>
            <a:r>
              <a:rPr lang="en-US" smtClean="0"/>
              <a:t>All randomised controlled trials (RCTs) or quasi-RCTs of cranberry products for the prevention of UTIs in all populations.</a:t>
            </a:r>
          </a:p>
          <a:p>
            <a:pPr>
              <a:spcBef>
                <a:spcPct val="0"/>
              </a:spcBef>
            </a:pPr>
            <a:r>
              <a:rPr lang="en-US" b="1" smtClean="0"/>
              <a:t>DATA COLLECTION AND ANALYSIS: </a:t>
            </a:r>
          </a:p>
          <a:p>
            <a:pPr>
              <a:spcBef>
                <a:spcPct val="0"/>
              </a:spcBef>
            </a:pPr>
            <a:r>
              <a:rPr lang="en-US" smtClean="0"/>
              <a:t>Two authors independently assessed and extracted information. Information was collected on methods, participants, interventions and outcomes (UTIs - symptomatic and asymptomatic, side effects, adherence to therapy). Relative risk (RR) were calculated where appropriate, otherwise a narrative synthesis was undertaken. Quality was assessed using the Cochrane criteria.</a:t>
            </a:r>
          </a:p>
          <a:p>
            <a:pPr>
              <a:spcBef>
                <a:spcPct val="0"/>
              </a:spcBef>
            </a:pPr>
            <a:r>
              <a:rPr lang="en-US" b="1" smtClean="0"/>
              <a:t>MAIN RESULTS: </a:t>
            </a:r>
          </a:p>
          <a:p>
            <a:pPr>
              <a:spcBef>
                <a:spcPct val="0"/>
              </a:spcBef>
            </a:pPr>
            <a:r>
              <a:rPr lang="en-US" smtClean="0"/>
              <a:t>Ten studies (n = 1049, five cross-over, five parallel group) were included. Cranberry/cranberry-lingonberry juice versus placebo, juice or water was evaluated in seven studies, and cranberries tablets versus placebo in four studies (one study evaluated both juice and tablets). Cranberry products significantly reduced the incidence of UTIs at 12 months (RR 0.65, 95% CI 0.46 to 0.90) compared with placebo/control. Cranberry products were more effective reducing the incidence of UTIs in women with recurrent UTIs, than elderly men and women or people requiring catheterisation. Six studies were not included in the meta-analyses due to methodological issues or lack of available data. However, only one reported a significant result for the outcome of symptomatic UTIs. Side effects were common in all studies, and dropouts/withdrawals in several of the studies were high.</a:t>
            </a:r>
          </a:p>
          <a:p>
            <a:pPr>
              <a:spcBef>
                <a:spcPct val="0"/>
              </a:spcBef>
            </a:pPr>
            <a:r>
              <a:rPr lang="en-US" b="1" smtClean="0"/>
              <a:t>AUTHORS' CONCLUSIONS: </a:t>
            </a:r>
          </a:p>
          <a:p>
            <a:pPr>
              <a:spcBef>
                <a:spcPct val="0"/>
              </a:spcBef>
            </a:pPr>
            <a:r>
              <a:rPr lang="en-US" smtClean="0"/>
              <a:t>There is some evidence that cranberry juice may decrease the number of symptomatic UTIs over a 12 month period, particularly for women with recurrent UTIs. It's effectiveness for other groups is less certain. The large number of dropouts/withdrawals indicates that cranberry juice may not be acceptable over long periods of time. It is not clear what is the optimum dosage or method of administration (e.g. juice, tablets or capsules). Further properly designed studies with relevant outcomes are needed.</a:t>
            </a:r>
          </a:p>
          <a:p>
            <a:pPr>
              <a:spcBef>
                <a:spcPct val="0"/>
              </a:spcBef>
            </a:pPr>
            <a:endParaRPr lang="en-US" smtClean="0"/>
          </a:p>
          <a:p>
            <a:pPr>
              <a:spcBef>
                <a:spcPct val="0"/>
              </a:spcBef>
            </a:pPr>
            <a:r>
              <a:rPr lang="en-US" smtClean="0"/>
              <a:t>Barbosa-Cesnik 2011 CID:</a:t>
            </a:r>
          </a:p>
          <a:p>
            <a:pPr>
              <a:spcBef>
                <a:spcPct val="0"/>
              </a:spcBef>
            </a:pPr>
            <a:endParaRPr lang="en-US" smtClean="0"/>
          </a:p>
          <a:p>
            <a:pPr>
              <a:spcBef>
                <a:spcPct val="0"/>
              </a:spcBef>
            </a:pPr>
            <a:r>
              <a:rPr lang="en-US" smtClean="0"/>
              <a:t>A randomized, double-blind, placebo-controlled trial in 93 postmenopausal women found that estriol in a vaginal cream (0.5 mg nightly for 2 weeks, then twice weekly for 8 months) significantly reduced the incidence of recurrent UTI.</a:t>
            </a:r>
            <a:r>
              <a:rPr lang="en-US" baseline="30000" smtClean="0"/>
              <a:t>[8] </a:t>
            </a:r>
            <a:r>
              <a:rPr lang="en-US" smtClean="0"/>
              <a:t>The effect probably is related to the restoration of lactobacilli, which replace Enterobacteriaceae and decrease the vaginal pH. Raz R, Stamm WE. A controlled trial of intravaginal estriol in postmenopausal women with recurrent urinary tract infections. </a:t>
            </a:r>
            <a:r>
              <a:rPr lang="en-US" i="1" smtClean="0"/>
              <a:t>N Engl J Med</a:t>
            </a:r>
            <a:r>
              <a:rPr lang="en-US" smtClean="0"/>
              <a:t>. Sep 9 1993;329(11):753-6. </a:t>
            </a:r>
            <a:r>
              <a:rPr lang="en-US" smtClean="0">
                <a:hlinkClick r:id="rId5"/>
              </a:rPr>
              <a:t>[Medline]</a:t>
            </a:r>
            <a:r>
              <a:rPr lang="en-US" smtClean="0"/>
              <a:t>. </a:t>
            </a:r>
            <a:r>
              <a:rPr lang="en-US" smtClean="0">
                <a:hlinkClick r:id="rId6"/>
              </a:rPr>
              <a:t>[Full Text</a:t>
            </a:r>
            <a:endParaRPr lang="en-US" smtClean="0"/>
          </a:p>
          <a:p>
            <a:pPr>
              <a:spcBef>
                <a:spcPct val="0"/>
              </a:spcBef>
            </a:pPr>
            <a:endParaRPr lang="en-US" smtClean="0"/>
          </a:p>
          <a:p>
            <a:pPr>
              <a:spcBef>
                <a:spcPct val="0"/>
              </a:spcBef>
            </a:pPr>
            <a:r>
              <a:rPr lang="en-US" smtClean="0"/>
              <a:t>Methenamine salts: lack of selection for resistant organisms</a:t>
            </a:r>
          </a:p>
          <a:p>
            <a:pPr>
              <a:spcBef>
                <a:spcPct val="0"/>
              </a:spcBef>
            </a:pPr>
            <a:r>
              <a:rPr lang="en-US" smtClean="0"/>
              <a:t>Salts are hydrolyzed to (ammonia and) formaldehyde.  Formaldehyde denatures proteins and nucleic acids: antimicrobial activity. Activity depends on urinary concentration of formaldehyde, which depends on methenamine concentration, urine pH and time the drug is in the bladder.  </a:t>
            </a:r>
          </a:p>
          <a:p>
            <a:pPr>
              <a:spcBef>
                <a:spcPct val="0"/>
              </a:spcBef>
            </a:pPr>
            <a:endParaRPr lang="en-US" smtClean="0"/>
          </a:p>
          <a:p>
            <a:pPr>
              <a:spcBef>
                <a:spcPct val="0"/>
              </a:spcBef>
            </a:pPr>
            <a:r>
              <a:rPr lang="en-US" smtClean="0"/>
              <a:t>Vit C at 4-12 g per day to acidify urine </a:t>
            </a:r>
          </a:p>
          <a:p>
            <a:pPr>
              <a:spcBef>
                <a:spcPct val="0"/>
              </a:spcBef>
            </a:pPr>
            <a:endParaRPr lang="en-US" smtClean="0"/>
          </a:p>
          <a:p>
            <a:pPr>
              <a:spcBef>
                <a:spcPct val="0"/>
              </a:spcBef>
            </a:pPr>
            <a:endParaRPr lang="en-US" smtClean="0"/>
          </a:p>
          <a:p>
            <a:pPr>
              <a:spcBef>
                <a:spcPct val="0"/>
              </a:spcBef>
            </a:pPr>
            <a:endParaRPr lang="en-US" smtClean="0"/>
          </a:p>
          <a:p>
            <a:pPr>
              <a:spcBef>
                <a:spcPct val="0"/>
              </a:spcBef>
            </a:pPr>
            <a:r>
              <a:rPr lang="en-US" smtClean="0"/>
              <a:t>2007 Oct 17;(4):CD003265.</a:t>
            </a:r>
          </a:p>
          <a:p>
            <a:pPr>
              <a:spcBef>
                <a:spcPct val="0"/>
              </a:spcBef>
            </a:pPr>
            <a:r>
              <a:rPr lang="en-US" b="1" smtClean="0"/>
              <a:t>Methenamine hippurate for preventing urinary tract infections.</a:t>
            </a:r>
          </a:p>
          <a:p>
            <a:pPr>
              <a:spcBef>
                <a:spcPct val="0"/>
              </a:spcBef>
            </a:pPr>
            <a:r>
              <a:rPr lang="en-US" smtClean="0">
                <a:hlinkClick r:id="rId7" action="ppaction://hlinkfile"/>
              </a:rPr>
              <a:t>Lee BB</a:t>
            </a:r>
            <a:r>
              <a:rPr lang="en-US" smtClean="0"/>
              <a:t>, </a:t>
            </a:r>
            <a:r>
              <a:rPr lang="en-US" smtClean="0">
                <a:hlinkClick r:id="rId8" action="ppaction://hlinkfile"/>
              </a:rPr>
              <a:t>Simpson JM</a:t>
            </a:r>
            <a:r>
              <a:rPr lang="en-US" smtClean="0"/>
              <a:t>, </a:t>
            </a:r>
            <a:r>
              <a:rPr lang="en-US" smtClean="0">
                <a:hlinkClick r:id="rId4" action="ppaction://hlinkfile"/>
              </a:rPr>
              <a:t>Craig JC</a:t>
            </a:r>
            <a:r>
              <a:rPr lang="en-US" smtClean="0"/>
              <a:t>, </a:t>
            </a:r>
            <a:r>
              <a:rPr lang="en-US" smtClean="0">
                <a:hlinkClick r:id="rId9" action="ppaction://hlinkfile"/>
              </a:rPr>
              <a:t>Bhuta T</a:t>
            </a:r>
            <a:r>
              <a:rPr lang="en-US" smtClean="0"/>
              <a:t>.</a:t>
            </a:r>
          </a:p>
          <a:p>
            <a:pPr>
              <a:spcBef>
                <a:spcPct val="0"/>
              </a:spcBef>
            </a:pPr>
            <a:r>
              <a:rPr lang="en-US" b="1" smtClean="0"/>
              <a:t>Source</a:t>
            </a:r>
          </a:p>
          <a:p>
            <a:pPr>
              <a:spcBef>
                <a:spcPct val="0"/>
              </a:spcBef>
            </a:pPr>
            <a:r>
              <a:rPr lang="en-US" smtClean="0"/>
              <a:t>Prince of Wales Hospital, Spinal Injuries Unit, High St, Randwick, NSW, Australia, 2031. blee@medicalinformatics.net</a:t>
            </a:r>
          </a:p>
          <a:p>
            <a:pPr>
              <a:spcBef>
                <a:spcPct val="0"/>
              </a:spcBef>
            </a:pPr>
            <a:r>
              <a:rPr lang="en-US" b="1" smtClean="0"/>
              <a:t>Abstract</a:t>
            </a:r>
          </a:p>
          <a:p>
            <a:pPr>
              <a:spcBef>
                <a:spcPct val="0"/>
              </a:spcBef>
            </a:pPr>
            <a:r>
              <a:rPr lang="en-US" b="1" smtClean="0"/>
              <a:t>BACKGROUND: </a:t>
            </a:r>
          </a:p>
          <a:p>
            <a:pPr>
              <a:spcBef>
                <a:spcPct val="0"/>
              </a:spcBef>
            </a:pPr>
            <a:r>
              <a:rPr lang="en-US" smtClean="0"/>
              <a:t>Methenamine salts are often used as an alternative to antibiotics for the prevention of urinary tract infection (UTI).</a:t>
            </a:r>
          </a:p>
          <a:p>
            <a:pPr>
              <a:spcBef>
                <a:spcPct val="0"/>
              </a:spcBef>
            </a:pPr>
            <a:r>
              <a:rPr lang="en-US" b="1" smtClean="0"/>
              <a:t>OBJECTIVES: </a:t>
            </a:r>
          </a:p>
          <a:p>
            <a:pPr>
              <a:spcBef>
                <a:spcPct val="0"/>
              </a:spcBef>
            </a:pPr>
            <a:r>
              <a:rPr lang="en-US" smtClean="0"/>
              <a:t>To assess the benefits and harms of methenamine hippurate in preventing UTI.</a:t>
            </a:r>
          </a:p>
          <a:p>
            <a:pPr>
              <a:spcBef>
                <a:spcPct val="0"/>
              </a:spcBef>
            </a:pPr>
            <a:r>
              <a:rPr lang="en-US" b="1" smtClean="0"/>
              <a:t>SEARCH STRATEGY: </a:t>
            </a:r>
          </a:p>
          <a:p>
            <a:pPr>
              <a:spcBef>
                <a:spcPct val="0"/>
              </a:spcBef>
            </a:pPr>
            <a:r>
              <a:rPr lang="en-US" smtClean="0"/>
              <a:t>We searched the Cochrane Central Register of Controlled Trials (CENTRAL in The Cochrane Library), MEDLINE (from 1950), EMBASE (from 1980), reference lists of articles and abstracts from conference proceedings without language restriction. Manufacturers' of methenamine salts were contacted for unpublished studies and contact was made with known investigators. Date of last search: September 2006</a:t>
            </a:r>
          </a:p>
          <a:p>
            <a:pPr>
              <a:spcBef>
                <a:spcPct val="0"/>
              </a:spcBef>
            </a:pPr>
            <a:r>
              <a:rPr lang="en-US" b="1" smtClean="0"/>
              <a:t>SELECTION CRITERIA: </a:t>
            </a:r>
          </a:p>
          <a:p>
            <a:pPr>
              <a:spcBef>
                <a:spcPct val="0"/>
              </a:spcBef>
            </a:pPr>
            <a:r>
              <a:rPr lang="en-US" smtClean="0"/>
              <a:t>Randomised controlled trials (RCT) and quasi-RCTs of methenamine hippurate used for the prevention of UTIs in all population groups were eligible. A comparison with a control/no treatment group was a prerequisite for selection.</a:t>
            </a:r>
          </a:p>
          <a:p>
            <a:pPr>
              <a:spcBef>
                <a:spcPct val="0"/>
              </a:spcBef>
            </a:pPr>
            <a:r>
              <a:rPr lang="en-US" b="1" smtClean="0"/>
              <a:t>DATA COLLECTION AND ANALYSIS: </a:t>
            </a:r>
          </a:p>
          <a:p>
            <a:pPr>
              <a:spcBef>
                <a:spcPct val="0"/>
              </a:spcBef>
            </a:pPr>
            <a:r>
              <a:rPr lang="en-US" smtClean="0"/>
              <a:t>Two authors independently assessed study quality and extracted data. Statistical analyses were performed using the random effects model and the results expressed as relative risk (RR) for dichotomous outcomes with 95% confidence intervals (CI). An exploration of heterogeneity and a detailed description of results, grouped by population, was undertaken.</a:t>
            </a:r>
          </a:p>
          <a:p>
            <a:pPr>
              <a:spcBef>
                <a:spcPct val="0"/>
              </a:spcBef>
            </a:pPr>
            <a:r>
              <a:rPr lang="en-US" b="1" smtClean="0"/>
              <a:t>MAIN RESULTS: </a:t>
            </a:r>
          </a:p>
          <a:p>
            <a:pPr>
              <a:spcBef>
                <a:spcPct val="0"/>
              </a:spcBef>
            </a:pPr>
            <a:r>
              <a:rPr lang="en-US" smtClean="0"/>
              <a:t>Thirteen studies (2032 participants) were included. Six studies (654 patients) reported symptomatic UTI and eight studies (796 patients) reported bacteriuria. Overall, study quality was mixed. The overall pooled estimates for the major outcome measures were not interpretable because of underlying heterogeneity. Subgroup analyses suggested that methenamine hippurate may have some benefit in patients without renal tract abnormalities (symptomatic UTI: RR 0.24, 95% CI 0.07 to 0.89; bacteriuria: RR 0.56, 95% CI 0.37 to 0.83), but not in patients with known renal tract abnormalities (symptomatic UTI: RR 1.54, 95% CI 0.38 to 6.20; bacteriuria: RR 1.29, 95% CI 0.54 to 3.07). For short-term treatment duration (1 week or less) there was a significant reduction in symptomatic UTI in those without renal tract abnormalities (RR 0.14, 95% CI 0.05 to 0.38). The rate of adverse events was low.</a:t>
            </a:r>
          </a:p>
          <a:p>
            <a:pPr>
              <a:spcBef>
                <a:spcPct val="0"/>
              </a:spcBef>
            </a:pPr>
            <a:r>
              <a:rPr lang="en-US" b="1" smtClean="0"/>
              <a:t>AUTHORS' CONCLUSIONS: </a:t>
            </a:r>
          </a:p>
          <a:p>
            <a:pPr>
              <a:spcBef>
                <a:spcPct val="0"/>
              </a:spcBef>
            </a:pPr>
            <a:r>
              <a:rPr lang="en-US" smtClean="0"/>
              <a:t>Methenamine hippurate may be effective for preventing UTI in patients without renal tract abnormalities, particularly when used for short-term prophylaxis. It does not appear to work in patients with neuropathic bladder or in patients who have renal tract abnormalities. The rate of adverse events was low, but poorly described. There is a need for further large well-conducted RCTs to clarify this question, particularly for longer term use for people without neuropathic bladder</a:t>
            </a:r>
          </a:p>
          <a:p>
            <a:pPr>
              <a:spcBef>
                <a:spcPct val="0"/>
              </a:spcBef>
            </a:pPr>
            <a:endParaRPr lang="en-US" smtClean="0"/>
          </a:p>
          <a:p>
            <a:pPr>
              <a:spcBef>
                <a:spcPct val="0"/>
              </a:spcBef>
            </a:pPr>
            <a:endParaRPr lang="en-US" smtClean="0"/>
          </a:p>
          <a:p>
            <a:pPr>
              <a:spcBef>
                <a:spcPct val="0"/>
              </a:spcBef>
            </a:pPr>
            <a:endParaRPr lang="en-US" smtClean="0"/>
          </a:p>
          <a:p>
            <a:pPr>
              <a:spcBef>
                <a:spcPct val="0"/>
              </a:spcBef>
            </a:pPr>
            <a:endParaRPr lang="en-US" smtClean="0"/>
          </a:p>
          <a:p>
            <a:pPr>
              <a:spcBef>
                <a:spcPct val="0"/>
              </a:spcBef>
            </a:pPr>
            <a:endParaRPr lang="en-US" smtClean="0"/>
          </a:p>
          <a:p>
            <a:pPr>
              <a:spcBef>
                <a:spcPct val="0"/>
              </a:spcBef>
            </a:pPr>
            <a:r>
              <a:rPr lang="en-US" smtClean="0"/>
              <a:t>Beerepoot MA, ter Riet G, Nys S, van der Wal WM, de Borgie CA, de Reijke TM, et al. Cranberries vs antibiotics to prevent urinary tract infections: a randomized double-blind noninferiority trial in premenopausal women. </a:t>
            </a:r>
            <a:r>
              <a:rPr lang="en-US" i="1" smtClean="0"/>
              <a:t>Arch Intern Med</a:t>
            </a:r>
            <a:r>
              <a:rPr lang="en-US" smtClean="0"/>
              <a:t>. Jul 25 2011;171(14):1270-8. </a:t>
            </a:r>
            <a:r>
              <a:rPr lang="en-US" smtClean="0">
                <a:hlinkClick r:id="rId10"/>
              </a:rPr>
              <a:t>[Medline]</a:t>
            </a:r>
            <a:r>
              <a:rPr lang="en-US" smtClean="0"/>
              <a:t>. </a:t>
            </a:r>
          </a:p>
          <a:p>
            <a:pPr>
              <a:spcBef>
                <a:spcPct val="0"/>
              </a:spcBef>
            </a:pPr>
            <a:r>
              <a:rPr lang="en-US" smtClean="0"/>
              <a:t>Jepson RG, Craig JC. Cranberries for preventing urinary tract infections. </a:t>
            </a:r>
            <a:r>
              <a:rPr lang="en-US" i="1" smtClean="0"/>
              <a:t>Cochrane Database Syst Rev</a:t>
            </a:r>
            <a:r>
              <a:rPr lang="en-US" smtClean="0"/>
              <a:t>. Jan 23 2008;CD001321. </a:t>
            </a:r>
            <a:r>
              <a:rPr lang="en-US" smtClean="0">
                <a:hlinkClick r:id="rId11"/>
              </a:rPr>
              <a:t>[Medline]</a:t>
            </a:r>
            <a:r>
              <a:rPr lang="en-US" smtClean="0"/>
              <a:t>. </a:t>
            </a:r>
          </a:p>
          <a:p>
            <a:pPr>
              <a:spcBef>
                <a:spcPct val="0"/>
              </a:spcBef>
            </a:pPr>
            <a:r>
              <a:rPr lang="en-US" smtClean="0"/>
              <a:t>Kontiokari T, Sundqvist K, Nuutinen M, Pokka T, Koskela M, Uhari M. Randomised trial of cranberry-lingonberry juice and Lactobacillus GG drink for the prevention of urinary tract infections in women. </a:t>
            </a:r>
            <a:r>
              <a:rPr lang="en-US" i="1" smtClean="0"/>
              <a:t>BMJ</a:t>
            </a:r>
            <a:r>
              <a:rPr lang="en-US" smtClean="0"/>
              <a:t>. Jun 30 2001;322(7302):1571. </a:t>
            </a:r>
            <a:r>
              <a:rPr lang="en-US" smtClean="0">
                <a:hlinkClick r:id="rId12"/>
              </a:rPr>
              <a:t>[Medline]</a:t>
            </a:r>
            <a:r>
              <a:rPr lang="en-US" smtClean="0"/>
              <a:t>. </a:t>
            </a:r>
            <a:r>
              <a:rPr lang="en-US" smtClean="0">
                <a:hlinkClick r:id="rId13"/>
              </a:rPr>
              <a:t>[Full Text]</a:t>
            </a:r>
            <a:r>
              <a:rPr lang="en-US" smtClean="0"/>
              <a:t>. </a:t>
            </a:r>
          </a:p>
          <a:p>
            <a:pPr>
              <a:spcBef>
                <a:spcPct val="0"/>
              </a:spcBef>
            </a:pPr>
            <a:r>
              <a:rPr lang="en-US" smtClean="0"/>
              <a:t>Wojnicz D, Sycz Z, Walkowski S, Gabrielska J, Aleksandra W, Alicja K, et al. Study on the influence of cranberry extract Zuravit S·O·S(®) on the properties of uropathogenic Escherichia coli strains, their ability to form biofilm and its antioxidant properties. </a:t>
            </a:r>
            <a:r>
              <a:rPr lang="en-US" i="1" smtClean="0"/>
              <a:t>Phytomedicine</a:t>
            </a:r>
            <a:r>
              <a:rPr lang="en-US" smtClean="0"/>
              <a:t>. Feb 3 2012;</a:t>
            </a:r>
            <a:r>
              <a:rPr lang="en-US" smtClean="0">
                <a:hlinkClick r:id="rId14"/>
              </a:rPr>
              <a:t>[Medline]</a:t>
            </a:r>
            <a:r>
              <a:rPr lang="en-US" smtClean="0"/>
              <a:t>. </a:t>
            </a:r>
          </a:p>
          <a:p>
            <a:pPr>
              <a:spcBef>
                <a:spcPct val="0"/>
              </a:spcBef>
            </a:pPr>
            <a:endParaRPr lang="en-US" smtClean="0"/>
          </a:p>
        </p:txBody>
      </p:sp>
      <p:sp>
        <p:nvSpPr>
          <p:cNvPr id="14541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124C7B4-9E27-478A-ADFA-F875F6DF1669}" type="slidenum">
              <a:rPr lang="en-US" sz="1200">
                <a:latin typeface="Calibri" pitchFamily="34" charset="0"/>
              </a:rPr>
              <a:pPr algn="r"/>
              <a:t>43</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1339CFD9-D5F6-41A8-BB69-014FBFF27D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8513789A-C41D-4665-91E0-FB332742DCF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526A60DC-0DCE-4485-B929-EA49C86E49B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E7A14269-4DA5-4218-ADBE-C023290E878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857B242C-9235-4BE3-BF30-5873D552E1A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1DF96EA6-8838-4805-AD70-3DBC620A9F0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5883F4D2-83B3-4994-9E33-B8667EEDFC6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7A2C291B-1FF6-4EAF-8963-E563814C50D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31438EBA-E525-46FD-A0B8-B60CED9D3CE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9E276EB3-4B72-4314-A32C-B2A80DC3030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D82D5E59-57F2-406C-8E79-B9A1D9D0798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solidFill>
                  <a:srgbClr val="000000"/>
                </a:solidFill>
                <a:ea typeface="MS PGothic" pitchFamily="34" charset="-128"/>
              </a:defRPr>
            </a:lvl1pPr>
          </a:lstStyle>
          <a:p>
            <a:pPr>
              <a:defRPr/>
            </a:pPr>
            <a:fld id="{83557931-452E-4E32-B875-502F997394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pitchFamily="34"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pitchFamily="34"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itchFamily="34" charset="0"/>
                <a:ea typeface="+mn-ea"/>
              </a:defRPr>
            </a:lvl1pPr>
          </a:lstStyle>
          <a:p>
            <a:pPr>
              <a:defRPr/>
            </a:pPr>
            <a:fld id="{D3062AFF-1302-4FB1-BF2B-63E6839BFB9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images.google.com/imgres?imgurl=http://www.totalsurveys.co.uk/Portals/0/images/Pipeline.jpg&amp;imgrefurl=http://www.totalsurveys.co.uk/pipeline+surveys.aspx&amp;usg=__aHAcWRKqeM5UX0lPACAgfw0Rsus=&amp;h=336&amp;w=448&amp;sz=31&amp;hl=en&amp;start=9&amp;um=1&amp;tbnid=1xBpReomcogn-M:&amp;tbnh=95&amp;tbnw=127&amp;prev=/images?q=pipeline&amp;hl=en&amp;rlz=1T4GGLL_enUS312US312&amp;um=1"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hort.purdue.edu/ext/senior/fruits/images/large/cranberries.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Rectangle 2"/>
          <p:cNvSpPr>
            <a:spLocks noGrp="1" noChangeArrowheads="1"/>
          </p:cNvSpPr>
          <p:nvPr>
            <p:ph type="ctrTitle"/>
          </p:nvPr>
        </p:nvSpPr>
        <p:spPr>
          <a:xfrm>
            <a:off x="762000" y="1425575"/>
            <a:ext cx="7772400" cy="1470025"/>
          </a:xfrm>
        </p:spPr>
        <p:txBody>
          <a:bodyPr/>
          <a:lstStyle/>
          <a:p>
            <a:pPr eaLnBrk="1" hangingPunct="1"/>
            <a:r>
              <a:rPr lang="en-US" sz="4800" smtClean="0">
                <a:cs typeface="Arial" charset="0"/>
              </a:rPr>
              <a:t> </a:t>
            </a:r>
            <a:r>
              <a:rPr lang="en-US" sz="5400" smtClean="0">
                <a:cs typeface="Arial" charset="0"/>
              </a:rPr>
              <a:t>Prudent Use of Antibiotics in Long Term Care Residents with Suspected UTI</a:t>
            </a:r>
            <a:endParaRPr lang="en-US" sz="5400" smtClean="0"/>
          </a:p>
        </p:txBody>
      </p:sp>
      <p:sp>
        <p:nvSpPr>
          <p:cNvPr id="15373" name="Rectangle 3"/>
          <p:cNvSpPr>
            <a:spLocks noGrp="1" noChangeArrowheads="1"/>
          </p:cNvSpPr>
          <p:nvPr>
            <p:ph type="subTitle" idx="1"/>
          </p:nvPr>
        </p:nvSpPr>
        <p:spPr>
          <a:xfrm>
            <a:off x="1295400" y="4191000"/>
            <a:ext cx="6400800" cy="1752600"/>
          </a:xfrm>
        </p:spPr>
        <p:txBody>
          <a:bodyPr/>
          <a:lstStyle/>
          <a:p>
            <a:pPr eaLnBrk="1" hangingPunct="1">
              <a:lnSpc>
                <a:spcPct val="80000"/>
              </a:lnSpc>
            </a:pPr>
            <a:r>
              <a:rPr lang="en-US" sz="1800" smtClean="0"/>
              <a:t>Shira Doron, MD</a:t>
            </a:r>
          </a:p>
          <a:p>
            <a:pPr eaLnBrk="1" hangingPunct="1">
              <a:lnSpc>
                <a:spcPct val="80000"/>
              </a:lnSpc>
            </a:pPr>
            <a:r>
              <a:rPr lang="en-US" sz="1800" smtClean="0"/>
              <a:t>Assistant Professor of Medicine</a:t>
            </a:r>
          </a:p>
          <a:p>
            <a:pPr eaLnBrk="1" hangingPunct="1">
              <a:lnSpc>
                <a:spcPct val="80000"/>
              </a:lnSpc>
            </a:pPr>
            <a:r>
              <a:rPr lang="en-US" sz="1800" smtClean="0"/>
              <a:t>Division of Geographic Medicine and Infectious Diseases</a:t>
            </a:r>
          </a:p>
          <a:p>
            <a:pPr eaLnBrk="1" hangingPunct="1">
              <a:lnSpc>
                <a:spcPct val="80000"/>
              </a:lnSpc>
            </a:pPr>
            <a:r>
              <a:rPr lang="en-US" sz="1800" smtClean="0"/>
              <a:t>Tufts Medical Center</a:t>
            </a:r>
          </a:p>
          <a:p>
            <a:pPr eaLnBrk="1" hangingPunct="1">
              <a:lnSpc>
                <a:spcPct val="80000"/>
              </a:lnSpc>
            </a:pPr>
            <a:r>
              <a:rPr lang="en-US" sz="1800" smtClean="0"/>
              <a:t>Boston, MA</a:t>
            </a:r>
          </a:p>
          <a:p>
            <a:pPr eaLnBrk="1" hangingPunct="1">
              <a:lnSpc>
                <a:spcPct val="80000"/>
              </a:lnSpc>
            </a:pPr>
            <a:endParaRPr lang="en-US" sz="1800" smtClean="0"/>
          </a:p>
          <a:p>
            <a:r>
              <a:rPr lang="en-US" sz="1800" smtClean="0"/>
              <a:t>Consultant to Massachusetts Partnership Collaborative:</a:t>
            </a:r>
          </a:p>
          <a:p>
            <a:r>
              <a:rPr lang="en-US" sz="1800" smtClean="0"/>
              <a:t> Improving Antibiotic Stewardship for UTI</a:t>
            </a:r>
          </a:p>
          <a:p>
            <a:pPr eaLnBrk="1" hangingPunct="1">
              <a:lnSpc>
                <a:spcPct val="80000"/>
              </a:lnSpc>
            </a:pPr>
            <a:endParaRPr lang="en-US" sz="1800" smtClean="0"/>
          </a:p>
        </p:txBody>
      </p:sp>
      <p:pic>
        <p:nvPicPr>
          <p:cNvPr id="15374" name="Picture 2" descr="New Masspro Logo black"/>
          <p:cNvPicPr>
            <a:picLocks noChangeAspect="1" noChangeArrowheads="1"/>
          </p:cNvPicPr>
          <p:nvPr/>
        </p:nvPicPr>
        <p:blipFill>
          <a:blip r:embed="rId3"/>
          <a:srcRect/>
          <a:stretch>
            <a:fillRect/>
          </a:stretch>
        </p:blipFill>
        <p:spPr bwMode="auto">
          <a:xfrm>
            <a:off x="228600" y="5486400"/>
            <a:ext cx="1171575" cy="238125"/>
          </a:xfrm>
          <a:prstGeom prst="rect">
            <a:avLst/>
          </a:prstGeom>
          <a:noFill/>
          <a:ln w="9525">
            <a:noFill/>
            <a:miter lim="800000"/>
            <a:headEnd/>
            <a:tailEnd/>
          </a:ln>
        </p:spPr>
      </p:pic>
      <p:pic>
        <p:nvPicPr>
          <p:cNvPr id="15375" name="Picture 1"/>
          <p:cNvPicPr>
            <a:picLocks noChangeAspect="1" noChangeArrowheads="1"/>
          </p:cNvPicPr>
          <p:nvPr/>
        </p:nvPicPr>
        <p:blipFill>
          <a:blip r:embed="rId4"/>
          <a:srcRect/>
          <a:stretch>
            <a:fillRect/>
          </a:stretch>
        </p:blipFill>
        <p:spPr bwMode="auto">
          <a:xfrm>
            <a:off x="6934200" y="5257800"/>
            <a:ext cx="1866900" cy="485775"/>
          </a:xfrm>
          <a:prstGeom prst="rect">
            <a:avLst/>
          </a:prstGeom>
          <a:noFill/>
          <a:ln w="9525">
            <a:noFill/>
            <a:miter lim="800000"/>
            <a:headEnd/>
            <a:tailEnd/>
          </a:ln>
        </p:spPr>
      </p:pic>
      <p:pic>
        <p:nvPicPr>
          <p:cNvPr id="15376" name="Picture 3" descr="MassSeniorAssociation-blacklogo.jpg"/>
          <p:cNvPicPr>
            <a:picLocks noChangeAspect="1" noChangeArrowheads="1"/>
          </p:cNvPicPr>
          <p:nvPr/>
        </p:nvPicPr>
        <p:blipFill>
          <a:blip r:embed="rId5" cstate="print"/>
          <a:srcRect/>
          <a:stretch>
            <a:fillRect/>
          </a:stretch>
        </p:blipFill>
        <p:spPr bwMode="auto">
          <a:xfrm>
            <a:off x="381000" y="3657600"/>
            <a:ext cx="638175" cy="742950"/>
          </a:xfrm>
          <a:prstGeom prst="rect">
            <a:avLst/>
          </a:prstGeom>
          <a:noFill/>
          <a:ln w="9525">
            <a:noFill/>
            <a:miter lim="800000"/>
            <a:headEnd/>
            <a:tailEnd/>
          </a:ln>
        </p:spPr>
      </p:pic>
      <p:pic>
        <p:nvPicPr>
          <p:cNvPr id="15377" name="Picture 1" descr="C:\Documents and Settings\sabrinaa\Local Settings\Temporary Internet Files\Content.Outlook\99165H9W\Copy of Seal-DPH.jpg"/>
          <p:cNvPicPr>
            <a:picLocks noChangeAspect="1" noChangeArrowheads="1"/>
          </p:cNvPicPr>
          <p:nvPr/>
        </p:nvPicPr>
        <p:blipFill>
          <a:blip r:embed="rId6"/>
          <a:srcRect/>
          <a:stretch>
            <a:fillRect/>
          </a:stretch>
        </p:blipFill>
        <p:spPr bwMode="auto">
          <a:xfrm>
            <a:off x="8077200" y="3581400"/>
            <a:ext cx="733425" cy="742950"/>
          </a:xfrm>
          <a:prstGeom prst="rect">
            <a:avLst/>
          </a:prstGeom>
          <a:noFill/>
          <a:ln w="9525">
            <a:noFill/>
            <a:miter lim="800000"/>
            <a:headEnd/>
            <a:tailEnd/>
          </a:ln>
        </p:spPr>
      </p:pic>
      <p:pic>
        <p:nvPicPr>
          <p:cNvPr id="15378" name="Picture 17" descr="TMC"/>
          <p:cNvPicPr>
            <a:picLocks noChangeAspect="1" noChangeArrowheads="1"/>
          </p:cNvPicPr>
          <p:nvPr/>
        </p:nvPicPr>
        <p:blipFill>
          <a:blip r:embed="rId7"/>
          <a:srcRect/>
          <a:stretch>
            <a:fillRect/>
          </a:stretch>
        </p:blipFill>
        <p:spPr bwMode="auto">
          <a:xfrm>
            <a:off x="0" y="381000"/>
            <a:ext cx="2362200" cy="566738"/>
          </a:xfrm>
          <a:prstGeom prst="rect">
            <a:avLst/>
          </a:prstGeom>
          <a:noFill/>
          <a:ln w="9525">
            <a:noFill/>
            <a:miter lim="800000"/>
            <a:headEnd/>
            <a:tailEnd/>
          </a:ln>
        </p:spPr>
      </p:pic>
      <p:graphicFrame>
        <p:nvGraphicFramePr>
          <p:cNvPr id="15371" name="Object 12"/>
          <p:cNvGraphicFramePr>
            <a:graphicFrameLocks noChangeAspect="1"/>
          </p:cNvGraphicFramePr>
          <p:nvPr/>
        </p:nvGraphicFramePr>
        <p:xfrm>
          <a:off x="7848600" y="228600"/>
          <a:ext cx="990600" cy="990600"/>
        </p:xfrm>
        <a:graphic>
          <a:graphicData uri="http://schemas.openxmlformats.org/presentationml/2006/ole">
            <p:oleObj spid="_x0000_s15371" name="Photo Editor Photo" r:id="rId8" imgW="2742857" imgH="2742857" progId="">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sz="4000" smtClean="0"/>
              <a:t>Antibiotics in Long Term Care:</a:t>
            </a:r>
            <a:br>
              <a:rPr lang="en-US" sz="4000" smtClean="0"/>
            </a:br>
            <a:r>
              <a:rPr lang="en-US" sz="4000" smtClean="0"/>
              <a:t>why do we care?</a:t>
            </a:r>
          </a:p>
        </p:txBody>
      </p:sp>
      <p:sp>
        <p:nvSpPr>
          <p:cNvPr id="16386" name="Rectangle 3"/>
          <p:cNvSpPr>
            <a:spLocks noGrp="1" noChangeArrowheads="1"/>
          </p:cNvSpPr>
          <p:nvPr>
            <p:ph type="body" idx="1"/>
          </p:nvPr>
        </p:nvSpPr>
        <p:spPr/>
        <p:txBody>
          <a:bodyPr/>
          <a:lstStyle/>
          <a:p>
            <a:pPr eaLnBrk="1" hangingPunct="1">
              <a:spcAft>
                <a:spcPct val="10000"/>
              </a:spcAft>
            </a:pPr>
            <a:r>
              <a:rPr lang="en-US" sz="2800" smtClean="0"/>
              <a:t>Antibiotics are among the most commonly prescribed classes of medications in long-term care facilities</a:t>
            </a:r>
          </a:p>
          <a:p>
            <a:pPr eaLnBrk="1" hangingPunct="1">
              <a:spcAft>
                <a:spcPct val="10000"/>
              </a:spcAft>
            </a:pPr>
            <a:r>
              <a:rPr lang="en-US" sz="2800" smtClean="0"/>
              <a:t>Up to 70% of residents in long-term care facilities per year receive an antibiotic</a:t>
            </a:r>
          </a:p>
          <a:p>
            <a:pPr eaLnBrk="1" hangingPunct="1">
              <a:spcAft>
                <a:spcPct val="10000"/>
              </a:spcAft>
            </a:pPr>
            <a:r>
              <a:rPr lang="en-US" sz="2800" smtClean="0"/>
              <a:t>It is estimated that between $38 million and $137 million are spent each year on antibiotics for long-term care residents</a:t>
            </a:r>
          </a:p>
          <a:p>
            <a:pPr eaLnBrk="1" hangingPunct="1">
              <a:spcAft>
                <a:spcPct val="10000"/>
              </a:spcAft>
            </a:pPr>
            <a:r>
              <a:rPr lang="en-US" sz="2800" smtClean="0"/>
              <a:t>As much as half of antibiotic use in long term care may be inappropriate or unnecessary</a:t>
            </a:r>
          </a:p>
          <a:p>
            <a:pPr eaLnBrk="1" hangingPunct="1"/>
            <a:endParaRPr lang="en-US" smtClean="0"/>
          </a:p>
        </p:txBody>
      </p:sp>
      <p:sp>
        <p:nvSpPr>
          <p:cNvPr id="16387" name="Slide Number Placeholder 3"/>
          <p:cNvSpPr>
            <a:spLocks noGrp="1"/>
          </p:cNvSpPr>
          <p:nvPr>
            <p:ph type="sldNum" sz="quarter" idx="12"/>
          </p:nvPr>
        </p:nvSpPr>
        <p:spPr>
          <a:noFill/>
        </p:spPr>
        <p:txBody>
          <a:bodyPr/>
          <a:lstStyle/>
          <a:p>
            <a:pPr fontAlgn="base">
              <a:spcBef>
                <a:spcPct val="0"/>
              </a:spcBef>
              <a:spcAft>
                <a:spcPct val="0"/>
              </a:spcAft>
            </a:pPr>
            <a:fld id="{8A908016-3003-47DD-9FAD-1E26FC38E597}" type="slidenum">
              <a:rPr lang="en-US" smtClean="0">
                <a:latin typeface="Arial" charset="0"/>
              </a:rPr>
              <a:pPr fontAlgn="base">
                <a:spcBef>
                  <a:spcPct val="0"/>
                </a:spcBef>
                <a:spcAft>
                  <a:spcPct val="0"/>
                </a:spcAft>
              </a:pPr>
              <a:t>2</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386">
                                            <p:txEl>
                                              <p:pRg st="1" end="1"/>
                                            </p:txEl>
                                          </p:spTgt>
                                        </p:tgtEl>
                                        <p:attrNameLst>
                                          <p:attrName>style.visibility</p:attrName>
                                        </p:attrNameLst>
                                      </p:cBhvr>
                                      <p:to>
                                        <p:strVal val="visible"/>
                                      </p:to>
                                    </p:set>
                                    <p:anim calcmode="lin" valueType="num">
                                      <p:cBhvr additive="base">
                                        <p:cTn id="13" dur="500" fill="hold"/>
                                        <p:tgtEl>
                                          <p:spTgt spid="1638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386">
                                            <p:txEl>
                                              <p:pRg st="2" end="2"/>
                                            </p:txEl>
                                          </p:spTgt>
                                        </p:tgtEl>
                                        <p:attrNameLst>
                                          <p:attrName>style.visibility</p:attrName>
                                        </p:attrNameLst>
                                      </p:cBhvr>
                                      <p:to>
                                        <p:strVal val="visible"/>
                                      </p:to>
                                    </p:set>
                                    <p:anim calcmode="lin" valueType="num">
                                      <p:cBhvr additive="base">
                                        <p:cTn id="19" dur="500" fill="hold"/>
                                        <p:tgtEl>
                                          <p:spTgt spid="1638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386">
                                            <p:txEl>
                                              <p:pRg st="3" end="3"/>
                                            </p:txEl>
                                          </p:spTgt>
                                        </p:tgtEl>
                                        <p:attrNameLst>
                                          <p:attrName>style.visibility</p:attrName>
                                        </p:attrNameLst>
                                      </p:cBhvr>
                                      <p:to>
                                        <p:strVal val="visible"/>
                                      </p:to>
                                    </p:set>
                                    <p:anim calcmode="lin" valueType="num">
                                      <p:cBhvr additive="base">
                                        <p:cTn id="25" dur="500" fill="hold"/>
                                        <p:tgtEl>
                                          <p:spTgt spid="1638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38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sz="4000" smtClean="0"/>
              <a:t>The importance of prudent use of antibiotics</a:t>
            </a:r>
          </a:p>
        </p:txBody>
      </p:sp>
      <p:pic>
        <p:nvPicPr>
          <p:cNvPr id="17410" name="Content Placeholder 3" descr="antibiotic-resistance-graph1.jpg"/>
          <p:cNvPicPr>
            <a:picLocks noGrp="1" noChangeAspect="1"/>
          </p:cNvPicPr>
          <p:nvPr>
            <p:ph type="body" idx="1"/>
          </p:nvPr>
        </p:nvPicPr>
        <p:blipFill>
          <a:blip r:embed="rId2"/>
          <a:srcRect/>
          <a:stretch>
            <a:fillRect/>
          </a:stretch>
        </p:blipFill>
        <p:spPr>
          <a:xfrm>
            <a:off x="1905000" y="1881188"/>
            <a:ext cx="5334000" cy="3962400"/>
          </a:xfrm>
        </p:spPr>
      </p:pic>
      <p:sp>
        <p:nvSpPr>
          <p:cNvPr id="17411" name="Slide Number Placeholder 3"/>
          <p:cNvSpPr>
            <a:spLocks noGrp="1"/>
          </p:cNvSpPr>
          <p:nvPr>
            <p:ph type="sldNum" sz="quarter" idx="12"/>
          </p:nvPr>
        </p:nvSpPr>
        <p:spPr>
          <a:noFill/>
        </p:spPr>
        <p:txBody>
          <a:bodyPr/>
          <a:lstStyle/>
          <a:p>
            <a:pPr fontAlgn="base">
              <a:spcBef>
                <a:spcPct val="0"/>
              </a:spcBef>
              <a:spcAft>
                <a:spcPct val="0"/>
              </a:spcAft>
            </a:pPr>
            <a:fld id="{74D261C9-DABC-4759-9728-93AFD3647FE0}" type="slidenum">
              <a:rPr lang="en-US" smtClean="0">
                <a:latin typeface="Arial" charset="0"/>
              </a:rPr>
              <a:pPr fontAlgn="base">
                <a:spcBef>
                  <a:spcPct val="0"/>
                </a:spcBef>
                <a:spcAft>
                  <a:spcPct val="0"/>
                </a:spcAft>
              </a:pPr>
              <a:t>3</a:t>
            </a:fld>
            <a:endParaRPr lang="en-US" smtClean="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5" descr="Chart"/>
          <p:cNvPicPr>
            <a:picLocks noChangeAspect="1" noChangeArrowheads="1"/>
          </p:cNvPicPr>
          <p:nvPr/>
        </p:nvPicPr>
        <p:blipFill>
          <a:blip r:embed="rId3"/>
          <a:srcRect/>
          <a:stretch>
            <a:fillRect/>
          </a:stretch>
        </p:blipFill>
        <p:spPr bwMode="auto">
          <a:xfrm>
            <a:off x="1143000" y="1752600"/>
            <a:ext cx="7391400" cy="3900488"/>
          </a:xfrm>
          <a:prstGeom prst="rect">
            <a:avLst/>
          </a:prstGeom>
          <a:noFill/>
          <a:ln w="9525">
            <a:noFill/>
            <a:miter lim="800000"/>
            <a:headEnd/>
            <a:tailEnd/>
          </a:ln>
        </p:spPr>
      </p:pic>
      <p:sp>
        <p:nvSpPr>
          <p:cNvPr id="18434" name="Rectangle 6"/>
          <p:cNvSpPr>
            <a:spLocks noGrp="1" noChangeArrowheads="1"/>
          </p:cNvSpPr>
          <p:nvPr>
            <p:ph type="title" idx="4294967295"/>
          </p:nvPr>
        </p:nvSpPr>
        <p:spPr/>
        <p:txBody>
          <a:bodyPr/>
          <a:lstStyle/>
          <a:p>
            <a:pPr eaLnBrk="1" hangingPunct="1"/>
            <a:r>
              <a:rPr lang="en-US" smtClean="0">
                <a:solidFill>
                  <a:schemeClr val="tx1"/>
                </a:solidFill>
              </a:rPr>
              <a:t>Bad Bugs No Drugs</a:t>
            </a:r>
          </a:p>
        </p:txBody>
      </p:sp>
      <p:sp>
        <p:nvSpPr>
          <p:cNvPr id="18435" name="Slide Number Placeholder 3"/>
          <p:cNvSpPr>
            <a:spLocks noGrp="1"/>
          </p:cNvSpPr>
          <p:nvPr>
            <p:ph type="sldNum" sz="quarter" idx="12"/>
          </p:nvPr>
        </p:nvSpPr>
        <p:spPr>
          <a:noFill/>
        </p:spPr>
        <p:txBody>
          <a:bodyPr/>
          <a:lstStyle/>
          <a:p>
            <a:pPr fontAlgn="base">
              <a:spcBef>
                <a:spcPct val="0"/>
              </a:spcBef>
              <a:spcAft>
                <a:spcPct val="0"/>
              </a:spcAft>
            </a:pPr>
            <a:fld id="{C998354F-D1C2-412C-9E94-E358B6955FA3}" type="slidenum">
              <a:rPr lang="en-US" smtClean="0">
                <a:latin typeface="Arial" charset="0"/>
              </a:rPr>
              <a:pPr fontAlgn="base">
                <a:spcBef>
                  <a:spcPct val="0"/>
                </a:spcBef>
                <a:spcAft>
                  <a:spcPct val="0"/>
                </a:spcAft>
              </a:pPr>
              <a:t>4</a:t>
            </a:fld>
            <a:endParaRPr lang="en-US" smtClean="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p:txBody>
          <a:bodyPr/>
          <a:lstStyle/>
          <a:p>
            <a:pPr eaLnBrk="1" hangingPunct="1"/>
            <a:r>
              <a:rPr lang="en-US" sz="4000" smtClean="0">
                <a:solidFill>
                  <a:schemeClr val="tx1"/>
                </a:solidFill>
              </a:rPr>
              <a:t>The drug development pipeline for antibacterials</a:t>
            </a:r>
          </a:p>
        </p:txBody>
      </p:sp>
      <p:pic>
        <p:nvPicPr>
          <p:cNvPr id="20482" name="Picture 4" descr="http://t1.gstatic.com/images?q=tbn:1xBpReomcogn-M:http://www.totalsurveys.co.uk/Portals/0/images/Pipeline.jpg">
            <a:hlinkClick r:id="rId3"/>
          </p:cNvPr>
          <p:cNvPicPr>
            <a:picLocks noChangeAspect="1" noChangeArrowheads="1"/>
          </p:cNvPicPr>
          <p:nvPr/>
        </p:nvPicPr>
        <p:blipFill>
          <a:blip r:embed="rId4"/>
          <a:srcRect/>
          <a:stretch>
            <a:fillRect/>
          </a:stretch>
        </p:blipFill>
        <p:spPr bwMode="auto">
          <a:xfrm>
            <a:off x="2590800" y="2133600"/>
            <a:ext cx="4176713" cy="3124200"/>
          </a:xfrm>
          <a:prstGeom prst="rect">
            <a:avLst/>
          </a:prstGeom>
          <a:noFill/>
          <a:ln w="9525">
            <a:noFill/>
            <a:miter lim="800000"/>
            <a:headEnd/>
            <a:tailEnd/>
          </a:ln>
        </p:spPr>
      </p:pic>
      <p:sp>
        <p:nvSpPr>
          <p:cNvPr id="20483" name="Slide Number Placeholder 3"/>
          <p:cNvSpPr>
            <a:spLocks noGrp="1"/>
          </p:cNvSpPr>
          <p:nvPr>
            <p:ph type="sldNum" sz="quarter" idx="12"/>
          </p:nvPr>
        </p:nvSpPr>
        <p:spPr>
          <a:noFill/>
        </p:spPr>
        <p:txBody>
          <a:bodyPr/>
          <a:lstStyle/>
          <a:p>
            <a:pPr fontAlgn="base">
              <a:spcBef>
                <a:spcPct val="0"/>
              </a:spcBef>
              <a:spcAft>
                <a:spcPct val="0"/>
              </a:spcAft>
            </a:pPr>
            <a:fld id="{04C10B7A-8397-4846-8CE4-FE50BE1D9D47}" type="slidenum">
              <a:rPr lang="en-US" smtClean="0">
                <a:latin typeface="Arial" charset="0"/>
              </a:rPr>
              <a:pPr fontAlgn="base">
                <a:spcBef>
                  <a:spcPct val="0"/>
                </a:spcBef>
                <a:spcAft>
                  <a:spcPct val="0"/>
                </a:spcAft>
              </a:pPr>
              <a:t>5</a:t>
            </a:fld>
            <a:endParaRPr lang="en-US"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endParaRPr lang="en-US" sz="4000" smtClean="0"/>
          </a:p>
        </p:txBody>
      </p:sp>
      <p:sp>
        <p:nvSpPr>
          <p:cNvPr id="22530" name="Rectangle 3"/>
          <p:cNvSpPr>
            <a:spLocks noGrp="1" noChangeArrowheads="1"/>
          </p:cNvSpPr>
          <p:nvPr>
            <p:ph type="body" idx="1"/>
          </p:nvPr>
        </p:nvSpPr>
        <p:spPr>
          <a:xfrm>
            <a:off x="304800" y="4038600"/>
            <a:ext cx="8229600" cy="4525963"/>
          </a:xfrm>
        </p:spPr>
        <p:txBody>
          <a:bodyPr/>
          <a:lstStyle/>
          <a:p>
            <a:pPr eaLnBrk="1" hangingPunct="1"/>
            <a:r>
              <a:rPr lang="en-US" smtClean="0"/>
              <a:t>12 studies in North America:</a:t>
            </a:r>
          </a:p>
          <a:p>
            <a:pPr lvl="1" eaLnBrk="1" hangingPunct="1"/>
            <a:r>
              <a:rPr lang="en-US" smtClean="0"/>
              <a:t>1.8-13.5 infections per 1000 resident-care days</a:t>
            </a:r>
          </a:p>
          <a:p>
            <a:pPr lvl="1" eaLnBrk="1" hangingPunct="1"/>
            <a:r>
              <a:rPr lang="en-US" smtClean="0"/>
              <a:t>Rate of death from infection 0.04-0.71 per 1000 resident-care days</a:t>
            </a:r>
          </a:p>
        </p:txBody>
      </p:sp>
      <p:sp>
        <p:nvSpPr>
          <p:cNvPr id="22531" name="Slide Number Placeholder 4"/>
          <p:cNvSpPr>
            <a:spLocks noGrp="1"/>
          </p:cNvSpPr>
          <p:nvPr>
            <p:ph type="sldNum" sz="quarter" idx="12"/>
          </p:nvPr>
        </p:nvSpPr>
        <p:spPr>
          <a:noFill/>
        </p:spPr>
        <p:txBody>
          <a:bodyPr/>
          <a:lstStyle/>
          <a:p>
            <a:pPr fontAlgn="base">
              <a:spcBef>
                <a:spcPct val="0"/>
              </a:spcBef>
              <a:spcAft>
                <a:spcPct val="0"/>
              </a:spcAft>
            </a:pPr>
            <a:fld id="{AF60767A-3570-49DD-AC1D-4459C6EAB6AC}" type="slidenum">
              <a:rPr lang="en-US" smtClean="0">
                <a:latin typeface="Arial" charset="0"/>
              </a:rPr>
              <a:pPr fontAlgn="base">
                <a:spcBef>
                  <a:spcPct val="0"/>
                </a:spcBef>
                <a:spcAft>
                  <a:spcPct val="0"/>
                </a:spcAft>
              </a:pPr>
              <a:t>6</a:t>
            </a:fld>
            <a:endParaRPr lang="en-US" smtClean="0">
              <a:latin typeface="Arial" charset="0"/>
            </a:endParaRPr>
          </a:p>
        </p:txBody>
      </p:sp>
      <p:pic>
        <p:nvPicPr>
          <p:cNvPr id="22532" name="Picture 6"/>
          <p:cNvPicPr>
            <a:picLocks noChangeAspect="1" noChangeArrowheads="1"/>
          </p:cNvPicPr>
          <p:nvPr/>
        </p:nvPicPr>
        <p:blipFill>
          <a:blip r:embed="rId2"/>
          <a:srcRect/>
          <a:stretch>
            <a:fillRect/>
          </a:stretch>
        </p:blipFill>
        <p:spPr bwMode="auto">
          <a:xfrm>
            <a:off x="152400" y="381000"/>
            <a:ext cx="8763000" cy="3216275"/>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0">
                                            <p:txEl>
                                              <p:pRg st="1" end="1"/>
                                            </p:txEl>
                                          </p:spTgt>
                                        </p:tgtEl>
                                        <p:attrNameLst>
                                          <p:attrName>style.visibility</p:attrName>
                                        </p:attrNameLst>
                                      </p:cBhvr>
                                      <p:to>
                                        <p:strVal val="visible"/>
                                      </p:to>
                                    </p:set>
                                    <p:anim calcmode="lin" valueType="num">
                                      <p:cBhvr additive="base">
                                        <p:cTn id="7" dur="500" fill="hold"/>
                                        <p:tgtEl>
                                          <p:spTgt spid="2253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0">
                                            <p:txEl>
                                              <p:pRg st="2" end="2"/>
                                            </p:txEl>
                                          </p:spTgt>
                                        </p:tgtEl>
                                        <p:attrNameLst>
                                          <p:attrName>style.visibility</p:attrName>
                                        </p:attrNameLst>
                                      </p:cBhvr>
                                      <p:to>
                                        <p:strVal val="visible"/>
                                      </p:to>
                                    </p:set>
                                    <p:anim calcmode="lin" valueType="num">
                                      <p:cBhvr additive="base">
                                        <p:cTn id="13" dur="500" fill="hold"/>
                                        <p:tgtEl>
                                          <p:spTgt spid="2253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62200" y="1371600"/>
            <a:ext cx="4489450" cy="5264150"/>
          </a:xfrm>
          <a:prstGeom prst="rect">
            <a:avLst/>
          </a:prstGeom>
          <a:noFill/>
          <a:ln w="9525">
            <a:noFill/>
            <a:miter lim="800000"/>
            <a:headEnd/>
            <a:tailEnd/>
          </a:ln>
        </p:spPr>
      </p:pic>
      <p:sp>
        <p:nvSpPr>
          <p:cNvPr id="23554" name="Text Box 5"/>
          <p:cNvSpPr txBox="1">
            <a:spLocks noChangeArrowheads="1"/>
          </p:cNvSpPr>
          <p:nvPr/>
        </p:nvSpPr>
        <p:spPr bwMode="auto">
          <a:xfrm>
            <a:off x="2209800" y="2667000"/>
            <a:ext cx="304800" cy="366713"/>
          </a:xfrm>
          <a:prstGeom prst="rect">
            <a:avLst/>
          </a:prstGeom>
          <a:solidFill>
            <a:schemeClr val="bg1"/>
          </a:solidFill>
          <a:ln w="9525">
            <a:noFill/>
            <a:miter lim="800000"/>
            <a:headEnd/>
            <a:tailEnd/>
          </a:ln>
        </p:spPr>
        <p:txBody>
          <a:bodyPr>
            <a:spAutoFit/>
          </a:bodyPr>
          <a:lstStyle/>
          <a:p>
            <a:pPr eaLnBrk="0" hangingPunct="0">
              <a:spcBef>
                <a:spcPct val="50000"/>
              </a:spcBef>
            </a:pPr>
            <a:endParaRPr lang="en-US" sz="2400">
              <a:solidFill>
                <a:srgbClr val="000000"/>
              </a:solidFill>
              <a:ea typeface="MS PGothic"/>
              <a:cs typeface="MS PGothic"/>
            </a:endParaRPr>
          </a:p>
        </p:txBody>
      </p:sp>
      <p:sp>
        <p:nvSpPr>
          <p:cNvPr id="23555" name="Slide Number Placeholder 3"/>
          <p:cNvSpPr>
            <a:spLocks noGrp="1"/>
          </p:cNvSpPr>
          <p:nvPr>
            <p:ph type="sldNum" sz="quarter" idx="12"/>
          </p:nvPr>
        </p:nvSpPr>
        <p:spPr>
          <a:noFill/>
        </p:spPr>
        <p:txBody>
          <a:bodyPr/>
          <a:lstStyle/>
          <a:p>
            <a:pPr fontAlgn="base">
              <a:spcBef>
                <a:spcPct val="0"/>
              </a:spcBef>
              <a:spcAft>
                <a:spcPct val="0"/>
              </a:spcAft>
            </a:pPr>
            <a:fld id="{DA365791-1A9B-4299-ADB6-1BB1B09353E4}" type="slidenum">
              <a:rPr lang="en-US" smtClean="0">
                <a:latin typeface="Arial" charset="0"/>
              </a:rPr>
              <a:pPr fontAlgn="base">
                <a:spcBef>
                  <a:spcPct val="0"/>
                </a:spcBef>
                <a:spcAft>
                  <a:spcPct val="0"/>
                </a:spcAft>
              </a:pPr>
              <a:t>7</a:t>
            </a:fld>
            <a:endParaRPr lang="en-US" smtClean="0">
              <a:latin typeface="Arial" charset="0"/>
            </a:endParaRPr>
          </a:p>
        </p:txBody>
      </p:sp>
      <p:sp>
        <p:nvSpPr>
          <p:cNvPr id="23556" name="Rectangle 5"/>
          <p:cNvSpPr>
            <a:spLocks noGrp="1" noChangeArrowheads="1"/>
          </p:cNvSpPr>
          <p:nvPr>
            <p:ph type="title" idx="4294967295"/>
          </p:nvPr>
        </p:nvSpPr>
        <p:spPr/>
        <p:txBody>
          <a:bodyPr/>
          <a:lstStyle/>
          <a:p>
            <a:r>
              <a:rPr lang="en-US" sz="4000" smtClean="0"/>
              <a:t>The burden of infection in long-term care</a:t>
            </a:r>
          </a:p>
        </p:txBody>
      </p:sp>
      <p:sp>
        <p:nvSpPr>
          <p:cNvPr id="23557" name="Text Box 6"/>
          <p:cNvSpPr txBox="1">
            <a:spLocks noChangeArrowheads="1"/>
          </p:cNvSpPr>
          <p:nvPr/>
        </p:nvSpPr>
        <p:spPr bwMode="auto">
          <a:xfrm>
            <a:off x="1981200" y="3276600"/>
            <a:ext cx="609600" cy="366713"/>
          </a:xfrm>
          <a:prstGeom prst="rect">
            <a:avLst/>
          </a:prstGeom>
          <a:solidFill>
            <a:schemeClr val="bg1"/>
          </a:solidFill>
          <a:ln w="9525">
            <a:noFill/>
            <a:miter lim="800000"/>
            <a:headEnd/>
            <a:tailEnd/>
          </a:ln>
        </p:spPr>
        <p:txBody>
          <a:bodyPr>
            <a:spAutoFit/>
          </a:bodyPr>
          <a:lstStyle/>
          <a:p>
            <a:pPr>
              <a:spcBef>
                <a:spcPct val="50000"/>
              </a:spcBef>
            </a:pP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endParaRPr lang="en-US" smtClean="0"/>
          </a:p>
        </p:txBody>
      </p:sp>
      <p:pic>
        <p:nvPicPr>
          <p:cNvPr id="24578" name="Picture 4"/>
          <p:cNvPicPr>
            <a:picLocks noGrp="1" noChangeAspect="1" noChangeArrowheads="1"/>
          </p:cNvPicPr>
          <p:nvPr>
            <p:ph type="body" idx="1"/>
          </p:nvPr>
        </p:nvPicPr>
        <p:blipFill>
          <a:blip r:embed="rId2"/>
          <a:srcRect/>
          <a:stretch>
            <a:fillRect/>
          </a:stretch>
        </p:blipFill>
        <p:spPr>
          <a:xfrm>
            <a:off x="2598738" y="1524000"/>
            <a:ext cx="4040187" cy="4572000"/>
          </a:xfrm>
        </p:spPr>
      </p:pic>
      <p:sp>
        <p:nvSpPr>
          <p:cNvPr id="24579" name="Slide Number Placeholder 3"/>
          <p:cNvSpPr>
            <a:spLocks noGrp="1"/>
          </p:cNvSpPr>
          <p:nvPr>
            <p:ph type="sldNum" sz="quarter" idx="12"/>
          </p:nvPr>
        </p:nvSpPr>
        <p:spPr>
          <a:noFill/>
        </p:spPr>
        <p:txBody>
          <a:bodyPr/>
          <a:lstStyle/>
          <a:p>
            <a:pPr fontAlgn="base">
              <a:spcBef>
                <a:spcPct val="0"/>
              </a:spcBef>
              <a:spcAft>
                <a:spcPct val="0"/>
              </a:spcAft>
            </a:pPr>
            <a:fld id="{46609251-6003-41C0-AD1C-2020E2D0C1F7}" type="slidenum">
              <a:rPr lang="en-US" smtClean="0">
                <a:latin typeface="Arial" charset="0"/>
              </a:rPr>
              <a:pPr fontAlgn="base">
                <a:spcBef>
                  <a:spcPct val="0"/>
                </a:spcBef>
                <a:spcAft>
                  <a:spcPct val="0"/>
                </a:spcAft>
              </a:pPr>
              <a:t>8</a:t>
            </a:fld>
            <a:endParaRPr lang="en-US" smtClean="0">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Text Box 2"/>
          <p:cNvSpPr txBox="1">
            <a:spLocks noChangeArrowheads="1"/>
          </p:cNvSpPr>
          <p:nvPr/>
        </p:nvSpPr>
        <p:spPr bwMode="auto">
          <a:xfrm>
            <a:off x="207963" y="5195888"/>
            <a:ext cx="8783637" cy="823912"/>
          </a:xfrm>
          <a:prstGeom prst="rect">
            <a:avLst/>
          </a:prstGeom>
          <a:noFill/>
          <a:ln w="12700">
            <a:noFill/>
            <a:miter lim="800000"/>
            <a:headEnd/>
            <a:tailEnd/>
          </a:ln>
          <a:effectLst>
            <a:outerShdw dist="35921" dir="2700000" algn="ctr" rotWithShape="0">
              <a:schemeClr val="bg2"/>
            </a:outerShdw>
          </a:effectLst>
        </p:spPr>
        <p:txBody>
          <a:bodyPr>
            <a:spAutoFit/>
          </a:bodyPr>
          <a:lstStyle/>
          <a:p>
            <a:pPr algn="ctr" eaLnBrk="0" hangingPunct="0">
              <a:defRPr/>
            </a:pPr>
            <a:r>
              <a:rPr lang="en-US" sz="4800" b="1">
                <a:solidFill>
                  <a:srgbClr val="000000"/>
                </a:solidFill>
                <a:latin typeface="+mn-lt"/>
                <a:ea typeface="ＭＳ Ｐゴシック" charset="-128"/>
                <a:cs typeface="Arial" pitchFamily="34" charset="0"/>
              </a:rPr>
              <a:t>A Balancing Act</a:t>
            </a:r>
          </a:p>
        </p:txBody>
      </p:sp>
      <p:sp>
        <p:nvSpPr>
          <p:cNvPr id="350211" name="Text Box 3"/>
          <p:cNvSpPr txBox="1">
            <a:spLocks noChangeArrowheads="1"/>
          </p:cNvSpPr>
          <p:nvPr/>
        </p:nvSpPr>
        <p:spPr bwMode="auto">
          <a:xfrm>
            <a:off x="609600" y="2057400"/>
            <a:ext cx="3657600" cy="1800225"/>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a:spAutoFit/>
          </a:bodyPr>
          <a:lstStyle/>
          <a:p>
            <a:pPr algn="ctr" eaLnBrk="0" hangingPunct="0">
              <a:defRPr/>
            </a:pPr>
            <a:r>
              <a:rPr lang="en-US" sz="2800">
                <a:solidFill>
                  <a:srgbClr val="000000"/>
                </a:solidFill>
                <a:latin typeface="Arial Narrow" pitchFamily="34" charset="0"/>
                <a:ea typeface="MS PGothic"/>
                <a:cs typeface="Arial" charset="0"/>
              </a:rPr>
              <a:t>Appropriate initial antibiotic while improving patient outcomes and healthcare </a:t>
            </a:r>
          </a:p>
        </p:txBody>
      </p:sp>
      <p:sp>
        <p:nvSpPr>
          <p:cNvPr id="25603" name="Rectangle 5"/>
          <p:cNvSpPr>
            <a:spLocks noGrp="1" noChangeArrowheads="1"/>
          </p:cNvSpPr>
          <p:nvPr>
            <p:ph type="title" idx="4294967295"/>
          </p:nvPr>
        </p:nvSpPr>
        <p:spPr/>
        <p:txBody>
          <a:bodyPr/>
          <a:lstStyle/>
          <a:p>
            <a:pPr eaLnBrk="1" hangingPunct="1"/>
            <a:r>
              <a:rPr lang="en-US" smtClean="0">
                <a:solidFill>
                  <a:schemeClr val="tx1"/>
                </a:solidFill>
              </a:rPr>
              <a:t>Antimicrobial Therapy</a:t>
            </a:r>
            <a:r>
              <a:rPr lang="en-US" smtClean="0"/>
              <a:t> </a:t>
            </a:r>
          </a:p>
        </p:txBody>
      </p:sp>
      <p:sp>
        <p:nvSpPr>
          <p:cNvPr id="25604" name="AutoShape 6"/>
          <p:cNvSpPr>
            <a:spLocks noChangeArrowheads="1"/>
          </p:cNvSpPr>
          <p:nvPr/>
        </p:nvSpPr>
        <p:spPr bwMode="auto">
          <a:xfrm>
            <a:off x="4191000" y="3962400"/>
            <a:ext cx="1028700" cy="1085850"/>
          </a:xfrm>
          <a:prstGeom prst="triangle">
            <a:avLst>
              <a:gd name="adj" fmla="val 50000"/>
            </a:avLst>
          </a:prstGeom>
          <a:solidFill>
            <a:schemeClr val="accent2"/>
          </a:solidFill>
          <a:ln w="9525">
            <a:noFill/>
            <a:miter lim="800000"/>
            <a:headEnd/>
            <a:tailEnd/>
          </a:ln>
        </p:spPr>
        <p:txBody>
          <a:bodyPr wrap="none" anchor="ctr"/>
          <a:lstStyle/>
          <a:p>
            <a:pPr eaLnBrk="0" hangingPunct="0"/>
            <a:endParaRPr lang="en-US" sz="2400">
              <a:solidFill>
                <a:srgbClr val="FFFF00"/>
              </a:solidFill>
              <a:ea typeface="MS PGothic"/>
              <a:cs typeface="MS PGothic"/>
            </a:endParaRPr>
          </a:p>
        </p:txBody>
      </p:sp>
      <p:sp>
        <p:nvSpPr>
          <p:cNvPr id="25605" name="Rectangle 7"/>
          <p:cNvSpPr>
            <a:spLocks noChangeArrowheads="1"/>
          </p:cNvSpPr>
          <p:nvPr/>
        </p:nvSpPr>
        <p:spPr bwMode="auto">
          <a:xfrm>
            <a:off x="571500" y="3829050"/>
            <a:ext cx="7943850" cy="133350"/>
          </a:xfrm>
          <a:prstGeom prst="rect">
            <a:avLst/>
          </a:prstGeom>
          <a:gradFill rotWithShape="1">
            <a:gsLst>
              <a:gs pos="0">
                <a:srgbClr val="003A57"/>
              </a:gs>
              <a:gs pos="50000">
                <a:srgbClr val="007DBC"/>
              </a:gs>
              <a:gs pos="100000">
                <a:srgbClr val="003A57"/>
              </a:gs>
            </a:gsLst>
            <a:lin ang="5400000" scaled="1"/>
          </a:gradFill>
          <a:ln w="9525">
            <a:noFill/>
            <a:miter lim="800000"/>
            <a:headEnd/>
            <a:tailEnd/>
          </a:ln>
        </p:spPr>
        <p:txBody>
          <a:bodyPr wrap="none" anchor="ctr"/>
          <a:lstStyle/>
          <a:p>
            <a:pPr eaLnBrk="0" hangingPunct="0"/>
            <a:endParaRPr lang="en-US" sz="2400">
              <a:solidFill>
                <a:srgbClr val="FFFF00"/>
              </a:solidFill>
              <a:ea typeface="MS PGothic"/>
              <a:cs typeface="MS PGothic"/>
            </a:endParaRPr>
          </a:p>
        </p:txBody>
      </p:sp>
      <p:sp>
        <p:nvSpPr>
          <p:cNvPr id="25606" name="Line 8"/>
          <p:cNvSpPr>
            <a:spLocks noChangeShapeType="1"/>
          </p:cNvSpPr>
          <p:nvPr/>
        </p:nvSpPr>
        <p:spPr bwMode="auto">
          <a:xfrm>
            <a:off x="330200" y="1454150"/>
            <a:ext cx="8610600" cy="0"/>
          </a:xfrm>
          <a:prstGeom prst="line">
            <a:avLst/>
          </a:prstGeom>
          <a:noFill/>
          <a:ln w="57150">
            <a:solidFill>
              <a:srgbClr val="FFFF00"/>
            </a:solidFill>
            <a:round/>
            <a:headEnd/>
            <a:tailEnd/>
          </a:ln>
        </p:spPr>
        <p:txBody>
          <a:bodyPr/>
          <a:lstStyle/>
          <a:p>
            <a:endParaRPr lang="en-US"/>
          </a:p>
        </p:txBody>
      </p:sp>
      <p:sp>
        <p:nvSpPr>
          <p:cNvPr id="25607" name="Slide Number Placeholder 8"/>
          <p:cNvSpPr>
            <a:spLocks noGrp="1"/>
          </p:cNvSpPr>
          <p:nvPr>
            <p:ph type="sldNum" sz="quarter" idx="12"/>
          </p:nvPr>
        </p:nvSpPr>
        <p:spPr>
          <a:noFill/>
        </p:spPr>
        <p:txBody>
          <a:bodyPr/>
          <a:lstStyle/>
          <a:p>
            <a:pPr fontAlgn="base">
              <a:spcBef>
                <a:spcPct val="0"/>
              </a:spcBef>
              <a:spcAft>
                <a:spcPct val="0"/>
              </a:spcAft>
            </a:pPr>
            <a:fld id="{DC0F10DB-66AD-4D27-B422-D3E3B862B8EE}" type="slidenum">
              <a:rPr lang="en-US" smtClean="0">
                <a:latin typeface="Arial" charset="0"/>
              </a:rPr>
              <a:pPr fontAlgn="base">
                <a:spcBef>
                  <a:spcPct val="0"/>
                </a:spcBef>
                <a:spcAft>
                  <a:spcPct val="0"/>
                </a:spcAft>
              </a:pPr>
              <a:t>9</a:t>
            </a:fld>
            <a:endParaRPr lang="en-US" smtClean="0">
              <a:latin typeface="Arial" charset="0"/>
            </a:endParaRPr>
          </a:p>
        </p:txBody>
      </p:sp>
      <p:sp>
        <p:nvSpPr>
          <p:cNvPr id="10" name="Text Box 3"/>
          <p:cNvSpPr txBox="1">
            <a:spLocks noChangeArrowheads="1"/>
          </p:cNvSpPr>
          <p:nvPr/>
        </p:nvSpPr>
        <p:spPr bwMode="auto">
          <a:xfrm>
            <a:off x="5105400" y="1981200"/>
            <a:ext cx="3352800" cy="1816100"/>
          </a:xfrm>
          <a:prstGeom prst="rect">
            <a:avLst/>
          </a:prstGeom>
          <a:solidFill>
            <a:schemeClr val="bg1"/>
          </a:solidFill>
          <a:ln w="38100">
            <a:solidFill>
              <a:schemeClr val="tx1"/>
            </a:solidFill>
            <a:miter lim="800000"/>
            <a:headEnd/>
            <a:tailEnd/>
          </a:ln>
          <a:effectLst>
            <a:outerShdw dist="35921" dir="2700000" algn="ctr" rotWithShape="0">
              <a:schemeClr val="bg2"/>
            </a:outerShdw>
          </a:effectLst>
        </p:spPr>
        <p:txBody>
          <a:bodyPr>
            <a:spAutoFit/>
          </a:bodyPr>
          <a:lstStyle/>
          <a:p>
            <a:pPr algn="ctr" eaLnBrk="0" hangingPunct="0">
              <a:defRPr/>
            </a:pPr>
            <a:r>
              <a:rPr lang="en-US" sz="2800">
                <a:solidFill>
                  <a:srgbClr val="000000"/>
                </a:solidFill>
                <a:latin typeface="Arial Narrow" pitchFamily="34" charset="0"/>
                <a:ea typeface="MS PGothic"/>
                <a:cs typeface="Arial" charset="0"/>
              </a:rPr>
              <a:t>Unnecessary Antibiotics, adverse patient outcomes and increased cost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defRPr/>
            </a:pPr>
            <a:r>
              <a:rPr lang="en-US" sz="4000" smtClean="0">
                <a:effectLst>
                  <a:outerShdw blurRad="38100" dist="38100" dir="2700000" algn="tl">
                    <a:srgbClr val="C0C0C0"/>
                  </a:outerShdw>
                </a:effectLst>
              </a:rPr>
              <a:t>What is Antimicrobial Stewardship?</a:t>
            </a:r>
          </a:p>
        </p:txBody>
      </p:sp>
      <p:sp>
        <p:nvSpPr>
          <p:cNvPr id="27650" name="Rectangle 3"/>
          <p:cNvSpPr>
            <a:spLocks noGrp="1" noChangeArrowheads="1"/>
          </p:cNvSpPr>
          <p:nvPr>
            <p:ph type="body" idx="4294967295"/>
          </p:nvPr>
        </p:nvSpPr>
        <p:spPr>
          <a:xfrm>
            <a:off x="457200" y="1676400"/>
            <a:ext cx="8534400" cy="2590800"/>
          </a:xfrm>
        </p:spPr>
        <p:txBody>
          <a:bodyPr/>
          <a:lstStyle/>
          <a:p>
            <a:pPr marL="231775" indent="-231775" eaLnBrk="1" hangingPunct="1">
              <a:lnSpc>
                <a:spcPct val="90000"/>
              </a:lnSpc>
            </a:pPr>
            <a:r>
              <a:rPr lang="en-US" smtClean="0"/>
              <a:t>Antimicrobial stewardship involves the </a:t>
            </a:r>
            <a:r>
              <a:rPr lang="en-US" i="1" u="sng" smtClean="0"/>
              <a:t>optimal selection, dose and duration</a:t>
            </a:r>
            <a:r>
              <a:rPr lang="en-US" smtClean="0"/>
              <a:t> of an antibiotic resulting in the cure or prevention of infection with </a:t>
            </a:r>
            <a:r>
              <a:rPr lang="en-US" u="sng" smtClean="0"/>
              <a:t>minimal unintended consequences </a:t>
            </a:r>
            <a:r>
              <a:rPr lang="en-US" smtClean="0"/>
              <a:t>to the patient including emergence of resistance, adverse drug events, and cost. </a:t>
            </a:r>
            <a:endParaRPr lang="en-US" u="sng" smtClean="0"/>
          </a:p>
        </p:txBody>
      </p:sp>
      <p:sp>
        <p:nvSpPr>
          <p:cNvPr id="13316" name="Rectangle 4"/>
          <p:cNvSpPr>
            <a:spLocks noChangeArrowheads="1"/>
          </p:cNvSpPr>
          <p:nvPr/>
        </p:nvSpPr>
        <p:spPr bwMode="auto">
          <a:xfrm>
            <a:off x="914400" y="5791200"/>
            <a:ext cx="4648200" cy="942975"/>
          </a:xfrm>
          <a:prstGeom prst="rect">
            <a:avLst/>
          </a:prstGeom>
          <a:noFill/>
          <a:ln w="9525">
            <a:noFill/>
            <a:miter lim="800000"/>
            <a:headEnd/>
            <a:tailEnd/>
          </a:ln>
        </p:spPr>
        <p:txBody>
          <a:bodyPr>
            <a:spAutoFit/>
          </a:bodyPr>
          <a:lstStyle/>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Dellit TH, et al. CID 2007;44:159-77, </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Hand K, et al. Hospital Pharmacist 2004;11:459-64</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Paskovaty A, et al IJAA 2005;25:1-10</a:t>
            </a:r>
          </a:p>
          <a:p>
            <a:pPr eaLnBrk="0" hangingPunct="0">
              <a:defRPr/>
            </a:pPr>
            <a:r>
              <a:rPr lang="en-US" sz="1400">
                <a:solidFill>
                  <a:srgbClr val="969696"/>
                </a:solidFill>
                <a:effectLst>
                  <a:outerShdw blurRad="38100" dist="38100" dir="2700000" algn="tl">
                    <a:srgbClr val="C0C0C0"/>
                  </a:outerShdw>
                </a:effectLst>
                <a:latin typeface="Tahoma" pitchFamily="34" charset="0"/>
                <a:ea typeface="ＭＳ Ｐゴシック" pitchFamily="34" charset="-128"/>
              </a:rPr>
              <a:t>Simonsen GS, et al Bull WHO 2004;82:928-34</a:t>
            </a:r>
          </a:p>
        </p:txBody>
      </p:sp>
      <p:sp>
        <p:nvSpPr>
          <p:cNvPr id="13317" name="Text Box 5"/>
          <p:cNvSpPr txBox="1">
            <a:spLocks noChangeArrowheads="1"/>
          </p:cNvSpPr>
          <p:nvPr/>
        </p:nvSpPr>
        <p:spPr bwMode="auto">
          <a:xfrm>
            <a:off x="1905000" y="4953000"/>
            <a:ext cx="5181600" cy="822325"/>
          </a:xfrm>
          <a:prstGeom prst="rect">
            <a:avLst/>
          </a:prstGeom>
          <a:noFill/>
          <a:ln w="9525">
            <a:noFill/>
            <a:miter lim="800000"/>
            <a:headEnd/>
            <a:tailEnd/>
          </a:ln>
        </p:spPr>
        <p:txBody>
          <a:bodyPr>
            <a:spAutoFit/>
          </a:bodyPr>
          <a:lstStyle/>
          <a:p>
            <a:pPr algn="ctr" eaLnBrk="0" hangingPunct="0">
              <a:defRPr/>
            </a:pPr>
            <a:r>
              <a:rPr lang="en-US" sz="2400">
                <a:solidFill>
                  <a:srgbClr val="FF0066"/>
                </a:solidFill>
                <a:effectLst>
                  <a:outerShdw blurRad="38100" dist="38100" dir="2700000" algn="tl">
                    <a:srgbClr val="C0C0C0"/>
                  </a:outerShdw>
                </a:effectLst>
                <a:latin typeface="+mn-lt"/>
                <a:ea typeface="ＭＳ Ｐゴシック" pitchFamily="34" charset="-128"/>
              </a:rPr>
              <a:t>Ultimate goal is improved patient care and healthcare outcomes</a:t>
            </a:r>
          </a:p>
        </p:txBody>
      </p:sp>
      <p:sp>
        <p:nvSpPr>
          <p:cNvPr id="27653" name="Slide Number Placeholder 5"/>
          <p:cNvSpPr>
            <a:spLocks noGrp="1"/>
          </p:cNvSpPr>
          <p:nvPr>
            <p:ph type="sldNum" sz="quarter" idx="12"/>
          </p:nvPr>
        </p:nvSpPr>
        <p:spPr>
          <a:noFill/>
        </p:spPr>
        <p:txBody>
          <a:bodyPr/>
          <a:lstStyle/>
          <a:p>
            <a:pPr fontAlgn="base">
              <a:spcBef>
                <a:spcPct val="0"/>
              </a:spcBef>
              <a:spcAft>
                <a:spcPct val="0"/>
              </a:spcAft>
            </a:pPr>
            <a:fld id="{A6D89728-A477-4A33-9C93-81DA86FC12D6}" type="slidenum">
              <a:rPr lang="en-US" smtClean="0">
                <a:latin typeface="Arial" charset="0"/>
              </a:rPr>
              <a:pPr fontAlgn="base">
                <a:spcBef>
                  <a:spcPct val="0"/>
                </a:spcBef>
                <a:spcAft>
                  <a:spcPct val="0"/>
                </a:spcAft>
              </a:pPr>
              <a:t>10</a:t>
            </a:fld>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checkerboard(across)">
                                      <p:cBhvr>
                                        <p:cTn id="7" dur="500"/>
                                        <p:tgtEl>
                                          <p:spTgt spid="133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smtClean="0"/>
              <a:t>Why focus on long term care?</a:t>
            </a:r>
          </a:p>
        </p:txBody>
      </p:sp>
      <p:sp>
        <p:nvSpPr>
          <p:cNvPr id="29698" name="Rectangle 3"/>
          <p:cNvSpPr>
            <a:spLocks noGrp="1" noChangeArrowheads="1"/>
          </p:cNvSpPr>
          <p:nvPr>
            <p:ph type="body" idx="1"/>
          </p:nvPr>
        </p:nvSpPr>
        <p:spPr/>
        <p:txBody>
          <a:bodyPr/>
          <a:lstStyle/>
          <a:p>
            <a:pPr eaLnBrk="1" hangingPunct="1"/>
            <a:r>
              <a:rPr lang="en-US" sz="2800" smtClean="0"/>
              <a:t>Many long-term care residents are colonized with bacteria that live in an on the patient without causing harm</a:t>
            </a:r>
          </a:p>
          <a:p>
            <a:pPr eaLnBrk="1" hangingPunct="1"/>
            <a:r>
              <a:rPr lang="en-US" sz="2800" smtClean="0"/>
              <a:t>Protocols are not readily available or consistently used to distinguish between colonization and true infection</a:t>
            </a:r>
          </a:p>
          <a:p>
            <a:pPr eaLnBrk="1" hangingPunct="1"/>
            <a:r>
              <a:rPr lang="en-US" sz="2800" smtClean="0"/>
              <a:t>So, patients are regularly treated for infection when they have none</a:t>
            </a:r>
          </a:p>
          <a:p>
            <a:pPr lvl="1" eaLnBrk="1" hangingPunct="1"/>
            <a:r>
              <a:rPr lang="en-US" sz="2400" smtClean="0"/>
              <a:t>30-50% of elderly long-term care residents have a positive urine culture in the absence of infection</a:t>
            </a:r>
          </a:p>
        </p:txBody>
      </p:sp>
      <p:sp>
        <p:nvSpPr>
          <p:cNvPr id="29699" name="Slide Number Placeholder 3"/>
          <p:cNvSpPr>
            <a:spLocks noGrp="1"/>
          </p:cNvSpPr>
          <p:nvPr>
            <p:ph type="sldNum" sz="quarter" idx="12"/>
          </p:nvPr>
        </p:nvSpPr>
        <p:spPr>
          <a:noFill/>
        </p:spPr>
        <p:txBody>
          <a:bodyPr/>
          <a:lstStyle/>
          <a:p>
            <a:pPr fontAlgn="base">
              <a:spcBef>
                <a:spcPct val="0"/>
              </a:spcBef>
              <a:spcAft>
                <a:spcPct val="0"/>
              </a:spcAft>
            </a:pPr>
            <a:fld id="{259999C3-081A-4E0C-8EE6-D46C313C8260}" type="slidenum">
              <a:rPr lang="en-US" smtClean="0">
                <a:latin typeface="Arial" charset="0"/>
              </a:rPr>
              <a:pPr fontAlgn="base">
                <a:spcBef>
                  <a:spcPct val="0"/>
                </a:spcBef>
                <a:spcAft>
                  <a:spcPct val="0"/>
                </a:spcAft>
              </a:pPr>
              <a:t>11</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additive="base">
                                        <p:cTn id="7" dur="500" fill="hold"/>
                                        <p:tgtEl>
                                          <p:spTgt spid="296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6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698">
                                            <p:txEl>
                                              <p:pRg st="1" end="1"/>
                                            </p:txEl>
                                          </p:spTgt>
                                        </p:tgtEl>
                                        <p:attrNameLst>
                                          <p:attrName>style.visibility</p:attrName>
                                        </p:attrNameLst>
                                      </p:cBhvr>
                                      <p:to>
                                        <p:strVal val="visible"/>
                                      </p:to>
                                    </p:set>
                                    <p:anim calcmode="lin" valueType="num">
                                      <p:cBhvr additive="base">
                                        <p:cTn id="13" dur="500" fill="hold"/>
                                        <p:tgtEl>
                                          <p:spTgt spid="2969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6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698">
                                            <p:txEl>
                                              <p:pRg st="2" end="2"/>
                                            </p:txEl>
                                          </p:spTgt>
                                        </p:tgtEl>
                                        <p:attrNameLst>
                                          <p:attrName>style.visibility</p:attrName>
                                        </p:attrNameLst>
                                      </p:cBhvr>
                                      <p:to>
                                        <p:strVal val="visible"/>
                                      </p:to>
                                    </p:set>
                                    <p:anim calcmode="lin" valueType="num">
                                      <p:cBhvr additive="base">
                                        <p:cTn id="19" dur="500" fill="hold"/>
                                        <p:tgtEl>
                                          <p:spTgt spid="2969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6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9698">
                                            <p:txEl>
                                              <p:pRg st="3" end="3"/>
                                            </p:txEl>
                                          </p:spTgt>
                                        </p:tgtEl>
                                        <p:attrNameLst>
                                          <p:attrName>style.visibility</p:attrName>
                                        </p:attrNameLst>
                                      </p:cBhvr>
                                      <p:to>
                                        <p:strVal val="visible"/>
                                      </p:to>
                                    </p:set>
                                    <p:anim calcmode="lin" valueType="num">
                                      <p:cBhvr additive="base">
                                        <p:cTn id="25" dur="500" fill="hold"/>
                                        <p:tgtEl>
                                          <p:spTgt spid="2969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69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smtClean="0"/>
              <a:t>Why focus on long term care?</a:t>
            </a:r>
          </a:p>
        </p:txBody>
      </p:sp>
      <p:sp>
        <p:nvSpPr>
          <p:cNvPr id="30722" name="Rectangle 3"/>
          <p:cNvSpPr>
            <a:spLocks noGrp="1" noChangeArrowheads="1"/>
          </p:cNvSpPr>
          <p:nvPr>
            <p:ph type="body" idx="1"/>
          </p:nvPr>
        </p:nvSpPr>
        <p:spPr/>
        <p:txBody>
          <a:bodyPr/>
          <a:lstStyle/>
          <a:p>
            <a:pPr eaLnBrk="1" hangingPunct="1">
              <a:lnSpc>
                <a:spcPct val="90000"/>
              </a:lnSpc>
            </a:pPr>
            <a:r>
              <a:rPr lang="en-US" smtClean="0"/>
              <a:t>When patients are transferred from acute to long-term care, potential for miscommunication can lead to inappropriate antibiotic use</a:t>
            </a:r>
          </a:p>
          <a:p>
            <a:pPr eaLnBrk="1" hangingPunct="1">
              <a:lnSpc>
                <a:spcPct val="90000"/>
              </a:lnSpc>
            </a:pPr>
            <a:r>
              <a:rPr lang="en-US" smtClean="0"/>
              <a:t>Elderly or debilitated long-term care residents are at particularly high risk for complications due to the adverse effects of antibiotics, including </a:t>
            </a:r>
            <a:r>
              <a:rPr lang="en-US" i="1" smtClean="0"/>
              <a:t>Clostridium difficile</a:t>
            </a:r>
            <a:r>
              <a:rPr lang="en-US" smtClean="0"/>
              <a:t> infection</a:t>
            </a:r>
          </a:p>
        </p:txBody>
      </p:sp>
      <p:sp>
        <p:nvSpPr>
          <p:cNvPr id="30723" name="Slide Number Placeholder 3"/>
          <p:cNvSpPr>
            <a:spLocks noGrp="1"/>
          </p:cNvSpPr>
          <p:nvPr>
            <p:ph type="sldNum" sz="quarter" idx="12"/>
          </p:nvPr>
        </p:nvSpPr>
        <p:spPr>
          <a:noFill/>
        </p:spPr>
        <p:txBody>
          <a:bodyPr/>
          <a:lstStyle/>
          <a:p>
            <a:pPr fontAlgn="base">
              <a:spcBef>
                <a:spcPct val="0"/>
              </a:spcBef>
              <a:spcAft>
                <a:spcPct val="0"/>
              </a:spcAft>
            </a:pPr>
            <a:fld id="{BEE8B690-92A7-41DA-97A4-46E6DCA3BEE4}" type="slidenum">
              <a:rPr lang="en-US" smtClean="0">
                <a:latin typeface="Arial" charset="0"/>
              </a:rPr>
              <a:pPr fontAlgn="base">
                <a:spcBef>
                  <a:spcPct val="0"/>
                </a:spcBef>
                <a:spcAft>
                  <a:spcPct val="0"/>
                </a:spcAft>
              </a:pPr>
              <a:t>12</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additive="base">
                                        <p:cTn id="7" dur="500" fill="hold"/>
                                        <p:tgtEl>
                                          <p:spTgt spid="307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22">
                                            <p:txEl>
                                              <p:pRg st="1" end="1"/>
                                            </p:txEl>
                                          </p:spTgt>
                                        </p:tgtEl>
                                        <p:attrNameLst>
                                          <p:attrName>style.visibility</p:attrName>
                                        </p:attrNameLst>
                                      </p:cBhvr>
                                      <p:to>
                                        <p:strVal val="visible"/>
                                      </p:to>
                                    </p:set>
                                    <p:anim calcmode="lin" valueType="num">
                                      <p:cBhvr additive="base">
                                        <p:cTn id="13" dur="500" fill="hold"/>
                                        <p:tgtEl>
                                          <p:spTgt spid="3072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a:xfrm>
            <a:off x="457200" y="274638"/>
            <a:ext cx="8229600" cy="1477962"/>
          </a:xfrm>
        </p:spPr>
        <p:txBody>
          <a:bodyPr anchor="b"/>
          <a:lstStyle/>
          <a:p>
            <a:r>
              <a:rPr lang="en-US" sz="4200" b="1" smtClean="0">
                <a:latin typeface="Myriad Pro"/>
              </a:rPr>
              <a:t>Antibiotic misuse adversely impacts patients</a:t>
            </a:r>
          </a:p>
        </p:txBody>
      </p:sp>
      <p:sp>
        <p:nvSpPr>
          <p:cNvPr id="31746" name="Content Placeholder 2"/>
          <p:cNvSpPr>
            <a:spLocks noGrp="1"/>
          </p:cNvSpPr>
          <p:nvPr>
            <p:ph idx="4294967295"/>
          </p:nvPr>
        </p:nvSpPr>
        <p:spPr>
          <a:xfrm>
            <a:off x="457200" y="1981200"/>
            <a:ext cx="8229600" cy="4038600"/>
          </a:xfrm>
        </p:spPr>
        <p:txBody>
          <a:bodyPr/>
          <a:lstStyle/>
          <a:p>
            <a:pPr>
              <a:buClr>
                <a:schemeClr val="tx1"/>
              </a:buClr>
              <a:buSzPct val="70000"/>
            </a:pPr>
            <a:endParaRPr lang="en-US" sz="2800" b="1" smtClean="0">
              <a:solidFill>
                <a:schemeClr val="bg2"/>
              </a:solidFill>
              <a:latin typeface="Myriad Pro"/>
            </a:endParaRPr>
          </a:p>
        </p:txBody>
      </p:sp>
      <p:sp>
        <p:nvSpPr>
          <p:cNvPr id="31747" name="AutoShape 4"/>
          <p:cNvSpPr>
            <a:spLocks noChangeArrowheads="1"/>
          </p:cNvSpPr>
          <p:nvPr/>
        </p:nvSpPr>
        <p:spPr bwMode="auto">
          <a:xfrm>
            <a:off x="1295400" y="1676400"/>
            <a:ext cx="6477000" cy="5181600"/>
          </a:xfrm>
          <a:prstGeom prst="irregularSeal2">
            <a:avLst/>
          </a:prstGeom>
          <a:solidFill>
            <a:srgbClr val="FF0000"/>
          </a:solidFill>
          <a:ln w="9525">
            <a:solidFill>
              <a:srgbClr val="FF0000"/>
            </a:solidFill>
            <a:miter lim="800000"/>
            <a:headEnd/>
            <a:tailEnd/>
          </a:ln>
        </p:spPr>
        <p:txBody>
          <a:bodyPr wrap="none" anchor="ctr"/>
          <a:lstStyle/>
          <a:p>
            <a:endParaRPr lang="en-US"/>
          </a:p>
        </p:txBody>
      </p:sp>
      <p:sp>
        <p:nvSpPr>
          <p:cNvPr id="31748" name="Text Box 6"/>
          <p:cNvSpPr txBox="1">
            <a:spLocks noChangeArrowheads="1"/>
          </p:cNvSpPr>
          <p:nvPr/>
        </p:nvSpPr>
        <p:spPr bwMode="auto">
          <a:xfrm>
            <a:off x="2971800" y="3352800"/>
            <a:ext cx="2743200" cy="1739900"/>
          </a:xfrm>
          <a:prstGeom prst="rect">
            <a:avLst/>
          </a:prstGeom>
          <a:solidFill>
            <a:schemeClr val="bg1"/>
          </a:solidFill>
          <a:ln w="9525">
            <a:noFill/>
            <a:miter lim="800000"/>
            <a:headEnd/>
            <a:tailEnd/>
          </a:ln>
        </p:spPr>
        <p:txBody>
          <a:bodyPr>
            <a:spAutoFit/>
          </a:bodyPr>
          <a:lstStyle/>
          <a:p>
            <a:pPr>
              <a:spcBef>
                <a:spcPct val="50000"/>
              </a:spcBef>
            </a:pPr>
            <a:r>
              <a:rPr lang="en-US" b="1"/>
              <a:t>Getting an antibiotic increases a patient’s chance of becoming colonized or infected with a resistant organism.</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itle 1"/>
          <p:cNvSpPr>
            <a:spLocks noGrp="1"/>
          </p:cNvSpPr>
          <p:nvPr>
            <p:ph type="title" idx="4294967295"/>
          </p:nvPr>
        </p:nvSpPr>
        <p:spPr>
          <a:xfrm>
            <a:off x="457200" y="274638"/>
            <a:ext cx="8229600" cy="1325562"/>
          </a:xfrm>
        </p:spPr>
        <p:txBody>
          <a:bodyPr anchor="b"/>
          <a:lstStyle/>
          <a:p>
            <a:r>
              <a:rPr lang="en-US" sz="4200" b="1" smtClean="0">
                <a:latin typeface="Myriad Pro"/>
              </a:rPr>
              <a:t>Association of vancomycin use with resistance</a:t>
            </a:r>
          </a:p>
        </p:txBody>
      </p:sp>
      <p:graphicFrame>
        <p:nvGraphicFramePr>
          <p:cNvPr id="100355" name="Object 2" descr="Patients with VRE: 10 in 1990, 50 in 1991, 60 in 1992, 120 in 1993, 100 in 1994, 200 in 1995. Defined daily doses of vancomycin per 1000 patient days: 62 in 1990, 65 in 1991, 69 in 1992, 68 in 1993, 75 in 1994, 80 in 1995."/>
          <p:cNvGraphicFramePr>
            <a:graphicFrameLocks noChangeAspect="1"/>
          </p:cNvGraphicFramePr>
          <p:nvPr>
            <p:ph idx="4294967295"/>
          </p:nvPr>
        </p:nvGraphicFramePr>
        <p:xfrm>
          <a:off x="765175" y="1982788"/>
          <a:ext cx="7629525" cy="4033837"/>
        </p:xfrm>
        <a:graphic>
          <a:graphicData uri="http://schemas.openxmlformats.org/presentationml/2006/ole">
            <p:oleObj spid="_x0000_s100355" name="Chart" r:id="rId3" imgW="7781849" imgH="4114800" progId="MSGraph.Chart.8">
              <p:embed followColorScheme="full"/>
            </p:oleObj>
          </a:graphicData>
        </a:graphic>
      </p:graphicFrame>
      <p:sp>
        <p:nvSpPr>
          <p:cNvPr id="100357" name="Rectangle 4"/>
          <p:cNvSpPr>
            <a:spLocks noChangeArrowheads="1"/>
          </p:cNvSpPr>
          <p:nvPr/>
        </p:nvSpPr>
        <p:spPr bwMode="auto">
          <a:xfrm>
            <a:off x="3352800" y="1676400"/>
            <a:ext cx="2135188" cy="400050"/>
          </a:xfrm>
          <a:prstGeom prst="rect">
            <a:avLst/>
          </a:prstGeom>
          <a:noFill/>
          <a:ln w="9525">
            <a:noFill/>
            <a:miter lim="800000"/>
            <a:headEnd/>
            <a:tailEnd/>
          </a:ln>
        </p:spPr>
        <p:txBody>
          <a:bodyPr wrap="none">
            <a:spAutoFit/>
          </a:bodyPr>
          <a:lstStyle/>
          <a:p>
            <a:r>
              <a:rPr lang="en-US" sz="2000">
                <a:latin typeface="Myriad Pro"/>
              </a:rPr>
              <a:t>(JID 1999;179:163)</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itle 1"/>
          <p:cNvSpPr>
            <a:spLocks noGrp="1"/>
          </p:cNvSpPr>
          <p:nvPr>
            <p:ph type="title" idx="4294967295"/>
          </p:nvPr>
        </p:nvSpPr>
        <p:spPr>
          <a:xfrm>
            <a:off x="457200" y="274638"/>
            <a:ext cx="8229600" cy="1935162"/>
          </a:xfrm>
        </p:spPr>
        <p:txBody>
          <a:bodyPr anchor="b"/>
          <a:lstStyle/>
          <a:p>
            <a:r>
              <a:rPr lang="en-US" sz="3600" b="1" smtClean="0">
                <a:latin typeface="Myriad Pro"/>
              </a:rPr>
              <a:t>Annual prevalence of imipenem resistance in </a:t>
            </a:r>
            <a:r>
              <a:rPr lang="en-US" sz="3600" b="1" i="1" smtClean="0">
                <a:latin typeface="Myriad Pro"/>
              </a:rPr>
              <a:t>P. aeruginosa</a:t>
            </a:r>
            <a:r>
              <a:rPr lang="en-US" sz="3600" b="1" smtClean="0">
                <a:latin typeface="Myriad Pro"/>
              </a:rPr>
              <a:t> vs. carbapenem use rate</a:t>
            </a:r>
          </a:p>
        </p:txBody>
      </p:sp>
      <p:graphicFrame>
        <p:nvGraphicFramePr>
          <p:cNvPr id="101379" name="Object 2" descr="r = 0.41, p = .004  (Pearson correlation coefficient)"/>
          <p:cNvGraphicFramePr>
            <a:graphicFrameLocks noGrp="1" noChangeAspect="1"/>
          </p:cNvGraphicFramePr>
          <p:nvPr>
            <p:ph idx="4294967295"/>
          </p:nvPr>
        </p:nvGraphicFramePr>
        <p:xfrm>
          <a:off x="942975" y="2006600"/>
          <a:ext cx="7034213" cy="4140200"/>
        </p:xfrm>
        <a:graphic>
          <a:graphicData uri="http://schemas.openxmlformats.org/presentationml/2006/ole">
            <p:oleObj spid="_x0000_s101379" name="Chart" r:id="rId3" imgW="7039051" imgH="4143451" progId="Excel.Chart.8">
              <p:embed/>
            </p:oleObj>
          </a:graphicData>
        </a:graphic>
      </p:graphicFrame>
      <p:sp>
        <p:nvSpPr>
          <p:cNvPr id="101381" name="Text Box 5"/>
          <p:cNvSpPr txBox="1">
            <a:spLocks noChangeArrowheads="1"/>
          </p:cNvSpPr>
          <p:nvPr/>
        </p:nvSpPr>
        <p:spPr bwMode="auto">
          <a:xfrm>
            <a:off x="381000" y="6172200"/>
            <a:ext cx="3352800" cy="276225"/>
          </a:xfrm>
          <a:prstGeom prst="rect">
            <a:avLst/>
          </a:prstGeom>
          <a:noFill/>
          <a:ln w="9525">
            <a:noFill/>
            <a:miter lim="800000"/>
            <a:headEnd/>
            <a:tailEnd/>
          </a:ln>
        </p:spPr>
        <p:txBody>
          <a:bodyPr>
            <a:spAutoFit/>
          </a:bodyPr>
          <a:lstStyle/>
          <a:p>
            <a:pPr eaLnBrk="0" hangingPunct="0"/>
            <a:r>
              <a:rPr lang="en-US" sz="1200">
                <a:solidFill>
                  <a:schemeClr val="bg2"/>
                </a:solidFill>
                <a:latin typeface="Myriad Pro"/>
              </a:rPr>
              <a:t>45 LTACHs, 2002-03 (59 LTACH years)</a:t>
            </a:r>
          </a:p>
        </p:txBody>
      </p:sp>
      <p:sp>
        <p:nvSpPr>
          <p:cNvPr id="101382" name="Rectangle 4"/>
          <p:cNvSpPr>
            <a:spLocks noChangeArrowheads="1"/>
          </p:cNvSpPr>
          <p:nvPr/>
        </p:nvSpPr>
        <p:spPr bwMode="auto">
          <a:xfrm>
            <a:off x="4495800" y="6172200"/>
            <a:ext cx="2174875" cy="276225"/>
          </a:xfrm>
          <a:prstGeom prst="rect">
            <a:avLst/>
          </a:prstGeom>
          <a:noFill/>
          <a:ln w="9525">
            <a:noFill/>
            <a:miter lim="800000"/>
            <a:headEnd/>
            <a:tailEnd/>
          </a:ln>
        </p:spPr>
        <p:txBody>
          <a:bodyPr wrap="none">
            <a:spAutoFit/>
          </a:bodyPr>
          <a:lstStyle/>
          <a:p>
            <a:r>
              <a:rPr lang="en-US" sz="1200">
                <a:solidFill>
                  <a:schemeClr val="bg2"/>
                </a:solidFill>
                <a:latin typeface="Myriad Pro"/>
              </a:rPr>
              <a:t>Gould et al. ICHE 2006;27:923-5</a:t>
            </a:r>
          </a:p>
        </p:txBody>
      </p:sp>
      <p:sp>
        <p:nvSpPr>
          <p:cNvPr id="101383" name="Text Box 4"/>
          <p:cNvSpPr txBox="1">
            <a:spLocks noChangeArrowheads="1"/>
          </p:cNvSpPr>
          <p:nvPr/>
        </p:nvSpPr>
        <p:spPr bwMode="auto">
          <a:xfrm>
            <a:off x="4800600" y="4648200"/>
            <a:ext cx="2384425" cy="492125"/>
          </a:xfrm>
          <a:prstGeom prst="rect">
            <a:avLst/>
          </a:prstGeom>
          <a:noFill/>
          <a:ln w="9525">
            <a:noFill/>
            <a:miter lim="800000"/>
            <a:headEnd/>
            <a:tailEnd/>
          </a:ln>
        </p:spPr>
        <p:txBody>
          <a:bodyPr wrap="none">
            <a:spAutoFit/>
          </a:bodyPr>
          <a:lstStyle/>
          <a:p>
            <a:pPr eaLnBrk="0" hangingPunct="0"/>
            <a:r>
              <a:rPr lang="en-US" sz="1300">
                <a:solidFill>
                  <a:schemeClr val="bg2"/>
                </a:solidFill>
                <a:latin typeface="Myriad Pro"/>
              </a:rPr>
              <a:t>r = 0.41, p = .004 </a:t>
            </a:r>
          </a:p>
          <a:p>
            <a:pPr eaLnBrk="0" hangingPunct="0"/>
            <a:r>
              <a:rPr lang="en-US" sz="1300">
                <a:solidFill>
                  <a:schemeClr val="bg2"/>
                </a:solidFill>
                <a:latin typeface="Myriad Pro"/>
              </a:rPr>
              <a:t>(Pearson correlation coefficient)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pPr eaLnBrk="1" hangingPunct="1"/>
            <a:r>
              <a:rPr lang="en-US" smtClean="0"/>
              <a:t>Case</a:t>
            </a:r>
          </a:p>
        </p:txBody>
      </p:sp>
      <p:sp>
        <p:nvSpPr>
          <p:cNvPr id="102402" name="Rectangle 3"/>
          <p:cNvSpPr>
            <a:spLocks noGrp="1" noChangeArrowheads="1"/>
          </p:cNvSpPr>
          <p:nvPr>
            <p:ph type="body" idx="1"/>
          </p:nvPr>
        </p:nvSpPr>
        <p:spPr>
          <a:xfrm>
            <a:off x="457200" y="1447800"/>
            <a:ext cx="8229600" cy="4525963"/>
          </a:xfrm>
        </p:spPr>
        <p:txBody>
          <a:bodyPr/>
          <a:lstStyle/>
          <a:p>
            <a:pPr eaLnBrk="1" hangingPunct="1"/>
            <a:r>
              <a:rPr lang="en-US" smtClean="0"/>
              <a:t>An 82-year-old long-term care resident has fever and a productive cough</a:t>
            </a:r>
          </a:p>
          <a:p>
            <a:pPr eaLnBrk="1" hangingPunct="1"/>
            <a:r>
              <a:rPr lang="en-US" smtClean="0"/>
              <a:t>He has no urinary or other symptoms, and a chronic venous stasis ulcer on the lower extremity is unchanged</a:t>
            </a:r>
          </a:p>
          <a:p>
            <a:pPr eaLnBrk="1" hangingPunct="1"/>
            <a:r>
              <a:rPr lang="en-US" smtClean="0"/>
              <a:t>A “pan-culture” is initiated in which urine is sent for UA and culture, sputum and blood are sent for culture, and the ulcer on the leg is swabbed.</a:t>
            </a:r>
          </a:p>
          <a:p>
            <a:pPr eaLnBrk="1" hangingPunct="1"/>
            <a:endParaRPr lang="en-US" smtClean="0"/>
          </a:p>
        </p:txBody>
      </p:sp>
      <p:sp>
        <p:nvSpPr>
          <p:cNvPr id="102403" name="Slide Number Placeholder 3"/>
          <p:cNvSpPr>
            <a:spLocks noGrp="1"/>
          </p:cNvSpPr>
          <p:nvPr>
            <p:ph type="sldNum" sz="quarter" idx="12"/>
          </p:nvPr>
        </p:nvSpPr>
        <p:spPr>
          <a:noFill/>
        </p:spPr>
        <p:txBody>
          <a:bodyPr/>
          <a:lstStyle/>
          <a:p>
            <a:pPr fontAlgn="base">
              <a:spcBef>
                <a:spcPct val="0"/>
              </a:spcBef>
              <a:spcAft>
                <a:spcPct val="0"/>
              </a:spcAft>
            </a:pPr>
            <a:fld id="{A9B48C1C-0887-4D4B-B188-3A17B491F68B}" type="slidenum">
              <a:rPr lang="en-US" smtClean="0">
                <a:latin typeface="Arial" charset="0"/>
              </a:rPr>
              <a:pPr fontAlgn="base">
                <a:spcBef>
                  <a:spcPct val="0"/>
                </a:spcBef>
                <a:spcAft>
                  <a:spcPct val="0"/>
                </a:spcAft>
              </a:pPr>
              <a:t>16</a:t>
            </a:fld>
            <a:endParaRPr lang="en-US" smtClean="0">
              <a:latin typeface="Arial" charset="0"/>
            </a:endParaRPr>
          </a:p>
        </p:txBody>
      </p:sp>
      <p:pic>
        <p:nvPicPr>
          <p:cNvPr id="102404" name="Picture 6" descr="ANd9GcRT5iBu3vm8EQUwAxKMXIaNIDUdvzA07fshiduQP8wtXZoWo-X_"/>
          <p:cNvPicPr>
            <a:picLocks noChangeAspect="1" noChangeArrowheads="1"/>
          </p:cNvPicPr>
          <p:nvPr/>
        </p:nvPicPr>
        <p:blipFill>
          <a:blip r:embed="rId2"/>
          <a:srcRect b="11765"/>
          <a:stretch>
            <a:fillRect/>
          </a:stretch>
        </p:blipFill>
        <p:spPr bwMode="auto">
          <a:xfrm>
            <a:off x="7467600" y="228600"/>
            <a:ext cx="1179513" cy="114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402">
                                            <p:txEl>
                                              <p:pRg st="0" end="0"/>
                                            </p:txEl>
                                          </p:spTgt>
                                        </p:tgtEl>
                                        <p:attrNameLst>
                                          <p:attrName>style.visibility</p:attrName>
                                        </p:attrNameLst>
                                      </p:cBhvr>
                                      <p:to>
                                        <p:strVal val="visible"/>
                                      </p:to>
                                    </p:set>
                                    <p:anim calcmode="lin" valueType="num">
                                      <p:cBhvr additive="base">
                                        <p:cTn id="7" dur="500" fill="hold"/>
                                        <p:tgtEl>
                                          <p:spTgt spid="10240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2402">
                                            <p:txEl>
                                              <p:pRg st="1" end="1"/>
                                            </p:txEl>
                                          </p:spTgt>
                                        </p:tgtEl>
                                        <p:attrNameLst>
                                          <p:attrName>style.visibility</p:attrName>
                                        </p:attrNameLst>
                                      </p:cBhvr>
                                      <p:to>
                                        <p:strVal val="visible"/>
                                      </p:to>
                                    </p:set>
                                    <p:anim calcmode="lin" valueType="num">
                                      <p:cBhvr additive="base">
                                        <p:cTn id="13" dur="500" fill="hold"/>
                                        <p:tgtEl>
                                          <p:spTgt spid="10240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0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2402">
                                            <p:txEl>
                                              <p:pRg st="2" end="2"/>
                                            </p:txEl>
                                          </p:spTgt>
                                        </p:tgtEl>
                                        <p:attrNameLst>
                                          <p:attrName>style.visibility</p:attrName>
                                        </p:attrNameLst>
                                      </p:cBhvr>
                                      <p:to>
                                        <p:strVal val="visible"/>
                                      </p:to>
                                    </p:set>
                                    <p:anim calcmode="lin" valueType="num">
                                      <p:cBhvr additive="base">
                                        <p:cTn id="19" dur="500" fill="hold"/>
                                        <p:tgtEl>
                                          <p:spTgt spid="10240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0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endParaRPr lang="en-US" smtClean="0"/>
          </a:p>
        </p:txBody>
      </p:sp>
      <p:sp>
        <p:nvSpPr>
          <p:cNvPr id="103426" name="Content Placeholder 2"/>
          <p:cNvSpPr>
            <a:spLocks noGrp="1"/>
          </p:cNvSpPr>
          <p:nvPr>
            <p:ph idx="1"/>
          </p:nvPr>
        </p:nvSpPr>
        <p:spPr/>
        <p:txBody>
          <a:bodyPr/>
          <a:lstStyle/>
          <a:p>
            <a:pPr eaLnBrk="1" hangingPunct="1"/>
            <a:r>
              <a:rPr lang="en-US" smtClean="0"/>
              <a:t>A CXR is done and is negative</a:t>
            </a:r>
          </a:p>
          <a:p>
            <a:pPr eaLnBrk="1" hangingPunct="1"/>
            <a:r>
              <a:rPr lang="en-US" smtClean="0"/>
              <a:t>The urinalysis has 3 white blood cells</a:t>
            </a:r>
          </a:p>
          <a:p>
            <a:pPr eaLnBrk="1" hangingPunct="1"/>
            <a:r>
              <a:rPr lang="en-US" smtClean="0"/>
              <a:t>Urine culture is positive for &gt;100,000 CFU of E coli</a:t>
            </a:r>
          </a:p>
          <a:p>
            <a:pPr eaLnBrk="1" hangingPunct="1"/>
            <a:r>
              <a:rPr lang="en-US" smtClean="0"/>
              <a:t>Sputum gram stain has no PMNs, no organisms</a:t>
            </a:r>
          </a:p>
          <a:p>
            <a:pPr eaLnBrk="1" hangingPunct="1"/>
            <a:r>
              <a:rPr lang="en-US" smtClean="0"/>
              <a:t>Sputum grows 1+ Candida albicans</a:t>
            </a:r>
          </a:p>
          <a:p>
            <a:pPr eaLnBrk="1" hangingPunct="1"/>
            <a:r>
              <a:rPr lang="en-US" smtClean="0"/>
              <a:t>Wound culture grows VRE</a:t>
            </a:r>
          </a:p>
        </p:txBody>
      </p:sp>
      <p:sp>
        <p:nvSpPr>
          <p:cNvPr id="103427" name="Slide Number Placeholder 3"/>
          <p:cNvSpPr>
            <a:spLocks noGrp="1"/>
          </p:cNvSpPr>
          <p:nvPr>
            <p:ph type="sldNum" sz="quarter" idx="12"/>
          </p:nvPr>
        </p:nvSpPr>
        <p:spPr>
          <a:noFill/>
        </p:spPr>
        <p:txBody>
          <a:bodyPr/>
          <a:lstStyle/>
          <a:p>
            <a:pPr fontAlgn="base">
              <a:spcBef>
                <a:spcPct val="0"/>
              </a:spcBef>
              <a:spcAft>
                <a:spcPct val="0"/>
              </a:spcAft>
            </a:pPr>
            <a:fld id="{9B2E4AB9-9D7F-4DC8-B8E2-72F18312ABC1}" type="slidenum">
              <a:rPr lang="en-US" smtClean="0">
                <a:latin typeface="Arial" charset="0"/>
              </a:rPr>
              <a:pPr fontAlgn="base">
                <a:spcBef>
                  <a:spcPct val="0"/>
                </a:spcBef>
                <a:spcAft>
                  <a:spcPct val="0"/>
                </a:spcAft>
              </a:pPr>
              <a:t>17</a:t>
            </a:fld>
            <a:endParaRPr lang="en-US" smtClean="0">
              <a:latin typeface="Arial" charset="0"/>
            </a:endParaRPr>
          </a:p>
        </p:txBody>
      </p:sp>
      <p:pic>
        <p:nvPicPr>
          <p:cNvPr id="103428" name="Picture 6" descr="nl_cxr"/>
          <p:cNvPicPr>
            <a:picLocks noChangeAspect="1" noChangeArrowheads="1"/>
          </p:cNvPicPr>
          <p:nvPr/>
        </p:nvPicPr>
        <p:blipFill>
          <a:blip r:embed="rId2"/>
          <a:srcRect/>
          <a:stretch>
            <a:fillRect/>
          </a:stretch>
        </p:blipFill>
        <p:spPr bwMode="auto">
          <a:xfrm>
            <a:off x="6781800" y="0"/>
            <a:ext cx="2362200" cy="2212975"/>
          </a:xfrm>
          <a:prstGeom prst="rect">
            <a:avLst/>
          </a:prstGeom>
          <a:noFill/>
          <a:ln w="9525">
            <a:noFill/>
            <a:miter lim="800000"/>
            <a:headEnd/>
            <a:tailEnd/>
          </a:ln>
        </p:spPr>
      </p:pic>
      <p:pic>
        <p:nvPicPr>
          <p:cNvPr id="103429" name="Picture 7" descr="agar plate growing bacteria"/>
          <p:cNvPicPr>
            <a:picLocks noChangeAspect="1" noChangeArrowheads="1"/>
          </p:cNvPicPr>
          <p:nvPr/>
        </p:nvPicPr>
        <p:blipFill>
          <a:blip r:embed="rId3"/>
          <a:srcRect/>
          <a:stretch>
            <a:fillRect/>
          </a:stretch>
        </p:blipFill>
        <p:spPr bwMode="auto">
          <a:xfrm>
            <a:off x="0" y="0"/>
            <a:ext cx="2209800" cy="16589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anim calcmode="lin" valueType="num">
                                      <p:cBhvr additive="base">
                                        <p:cTn id="7" dur="500" fill="hold"/>
                                        <p:tgtEl>
                                          <p:spTgt spid="1034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3426">
                                            <p:txEl>
                                              <p:pRg st="1" end="1"/>
                                            </p:txEl>
                                          </p:spTgt>
                                        </p:tgtEl>
                                        <p:attrNameLst>
                                          <p:attrName>style.visibility</p:attrName>
                                        </p:attrNameLst>
                                      </p:cBhvr>
                                      <p:to>
                                        <p:strVal val="visible"/>
                                      </p:to>
                                    </p:set>
                                    <p:anim calcmode="lin" valueType="num">
                                      <p:cBhvr additive="base">
                                        <p:cTn id="13" dur="500" fill="hold"/>
                                        <p:tgtEl>
                                          <p:spTgt spid="10342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4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3426">
                                            <p:txEl>
                                              <p:pRg st="2" end="2"/>
                                            </p:txEl>
                                          </p:spTgt>
                                        </p:tgtEl>
                                        <p:attrNameLst>
                                          <p:attrName>style.visibility</p:attrName>
                                        </p:attrNameLst>
                                      </p:cBhvr>
                                      <p:to>
                                        <p:strVal val="visible"/>
                                      </p:to>
                                    </p:set>
                                    <p:anim calcmode="lin" valueType="num">
                                      <p:cBhvr additive="base">
                                        <p:cTn id="19" dur="500" fill="hold"/>
                                        <p:tgtEl>
                                          <p:spTgt spid="10342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4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3426">
                                            <p:txEl>
                                              <p:pRg st="3" end="3"/>
                                            </p:txEl>
                                          </p:spTgt>
                                        </p:tgtEl>
                                        <p:attrNameLst>
                                          <p:attrName>style.visibility</p:attrName>
                                        </p:attrNameLst>
                                      </p:cBhvr>
                                      <p:to>
                                        <p:strVal val="visible"/>
                                      </p:to>
                                    </p:set>
                                    <p:anim calcmode="lin" valueType="num">
                                      <p:cBhvr additive="base">
                                        <p:cTn id="25" dur="500" fill="hold"/>
                                        <p:tgtEl>
                                          <p:spTgt spid="10342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342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3426">
                                            <p:txEl>
                                              <p:pRg st="4" end="4"/>
                                            </p:txEl>
                                          </p:spTgt>
                                        </p:tgtEl>
                                        <p:attrNameLst>
                                          <p:attrName>style.visibility</p:attrName>
                                        </p:attrNameLst>
                                      </p:cBhvr>
                                      <p:to>
                                        <p:strVal val="visible"/>
                                      </p:to>
                                    </p:set>
                                    <p:anim calcmode="lin" valueType="num">
                                      <p:cBhvr additive="base">
                                        <p:cTn id="31" dur="500" fill="hold"/>
                                        <p:tgtEl>
                                          <p:spTgt spid="10342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34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3426">
                                            <p:txEl>
                                              <p:pRg st="5" end="5"/>
                                            </p:txEl>
                                          </p:spTgt>
                                        </p:tgtEl>
                                        <p:attrNameLst>
                                          <p:attrName>style.visibility</p:attrName>
                                        </p:attrNameLst>
                                      </p:cBhvr>
                                      <p:to>
                                        <p:strVal val="visible"/>
                                      </p:to>
                                    </p:set>
                                    <p:anim calcmode="lin" valueType="num">
                                      <p:cBhvr additive="base">
                                        <p:cTn id="37" dur="500" fill="hold"/>
                                        <p:tgtEl>
                                          <p:spTgt spid="10342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34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endParaRPr lang="en-US" smtClean="0"/>
          </a:p>
        </p:txBody>
      </p:sp>
      <p:sp>
        <p:nvSpPr>
          <p:cNvPr id="104450" name="Content Placeholder 2"/>
          <p:cNvSpPr>
            <a:spLocks noGrp="1"/>
          </p:cNvSpPr>
          <p:nvPr>
            <p:ph idx="1"/>
          </p:nvPr>
        </p:nvSpPr>
        <p:spPr/>
        <p:txBody>
          <a:bodyPr/>
          <a:lstStyle/>
          <a:p>
            <a:r>
              <a:rPr lang="en-US" smtClean="0"/>
              <a:t>The patient is started on cipro for the E coli in the urine, linezolid for the VRE in the wound, and fluconazole for the Candida in the sputum</a:t>
            </a:r>
          </a:p>
          <a:p>
            <a:pPr eaLnBrk="1" hangingPunct="1"/>
            <a:r>
              <a:rPr lang="en-US" smtClean="0"/>
              <a:t>Two weeks later the patient has diarrhea and </a:t>
            </a:r>
            <a:r>
              <a:rPr lang="en-US" i="1" smtClean="0"/>
              <a:t>C. diff</a:t>
            </a:r>
            <a:r>
              <a:rPr lang="en-US" smtClean="0"/>
              <a:t> toxin assay is positive</a:t>
            </a:r>
          </a:p>
          <a:p>
            <a:endParaRPr lang="en-US" smtClean="0"/>
          </a:p>
          <a:p>
            <a:endParaRPr lang="en-US" smtClean="0"/>
          </a:p>
        </p:txBody>
      </p:sp>
      <p:sp>
        <p:nvSpPr>
          <p:cNvPr id="104451" name="Slide Number Placeholder 3"/>
          <p:cNvSpPr>
            <a:spLocks noGrp="1"/>
          </p:cNvSpPr>
          <p:nvPr>
            <p:ph type="sldNum" sz="quarter" idx="12"/>
          </p:nvPr>
        </p:nvSpPr>
        <p:spPr>
          <a:noFill/>
        </p:spPr>
        <p:txBody>
          <a:bodyPr/>
          <a:lstStyle/>
          <a:p>
            <a:pPr fontAlgn="base">
              <a:spcBef>
                <a:spcPct val="0"/>
              </a:spcBef>
              <a:spcAft>
                <a:spcPct val="0"/>
              </a:spcAft>
            </a:pPr>
            <a:fld id="{84629AAC-890C-4247-8908-04666A15D39F}" type="slidenum">
              <a:rPr lang="en-US" smtClean="0">
                <a:latin typeface="Arial" charset="0"/>
              </a:rPr>
              <a:pPr fontAlgn="base">
                <a:spcBef>
                  <a:spcPct val="0"/>
                </a:spcBef>
                <a:spcAft>
                  <a:spcPct val="0"/>
                </a:spcAft>
              </a:pPr>
              <a:t>18</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4450">
                                            <p:txEl>
                                              <p:pRg st="0" end="0"/>
                                            </p:txEl>
                                          </p:spTgt>
                                        </p:tgtEl>
                                        <p:attrNameLst>
                                          <p:attrName>style.visibility</p:attrName>
                                        </p:attrNameLst>
                                      </p:cBhvr>
                                      <p:to>
                                        <p:strVal val="visible"/>
                                      </p:to>
                                    </p:set>
                                    <p:anim calcmode="lin" valueType="num">
                                      <p:cBhvr additive="base">
                                        <p:cTn id="7" dur="500" fill="hold"/>
                                        <p:tgtEl>
                                          <p:spTgt spid="10445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4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4450">
                                            <p:txEl>
                                              <p:pRg st="1" end="1"/>
                                            </p:txEl>
                                          </p:spTgt>
                                        </p:tgtEl>
                                        <p:attrNameLst>
                                          <p:attrName>style.visibility</p:attrName>
                                        </p:attrNameLst>
                                      </p:cBhvr>
                                      <p:to>
                                        <p:strVal val="visible"/>
                                      </p:to>
                                    </p:set>
                                    <p:anim calcmode="lin" valueType="num">
                                      <p:cBhvr additive="base">
                                        <p:cTn id="13" dur="500" fill="hold"/>
                                        <p:tgtEl>
                                          <p:spTgt spid="10445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45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idx="4294967295"/>
          </p:nvPr>
        </p:nvSpPr>
        <p:spPr/>
        <p:txBody>
          <a:bodyPr/>
          <a:lstStyle/>
          <a:p>
            <a:endParaRPr lang="en-US" smtClean="0"/>
          </a:p>
        </p:txBody>
      </p:sp>
      <p:sp>
        <p:nvSpPr>
          <p:cNvPr id="105474" name="Rectangle 3"/>
          <p:cNvSpPr>
            <a:spLocks noGrp="1" noChangeArrowheads="1"/>
          </p:cNvSpPr>
          <p:nvPr>
            <p:ph type="body" idx="4294967295"/>
          </p:nvPr>
        </p:nvSpPr>
        <p:spPr/>
        <p:txBody>
          <a:bodyPr/>
          <a:lstStyle/>
          <a:p>
            <a:pPr eaLnBrk="1" hangingPunct="1"/>
            <a:r>
              <a:rPr lang="en-US" smtClean="0"/>
              <a:t>The only infection this patient ever had was a viral URI</a:t>
            </a:r>
          </a:p>
          <a:p>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1620838" y="304800"/>
            <a:ext cx="5902325" cy="1143000"/>
          </a:xfrm>
        </p:spPr>
        <p:txBody>
          <a:bodyPr/>
          <a:lstStyle/>
          <a:p>
            <a:pPr eaLnBrk="1" hangingPunct="1">
              <a:lnSpc>
                <a:spcPct val="80000"/>
              </a:lnSpc>
            </a:pPr>
            <a:r>
              <a:rPr lang="en-US" smtClean="0">
                <a:solidFill>
                  <a:schemeClr val="tx1"/>
                </a:solidFill>
              </a:rPr>
              <a:t>Colonized or Infected:</a:t>
            </a:r>
            <a:br>
              <a:rPr lang="en-US" smtClean="0">
                <a:solidFill>
                  <a:schemeClr val="tx1"/>
                </a:solidFill>
              </a:rPr>
            </a:br>
            <a:r>
              <a:rPr lang="en-US" smtClean="0">
                <a:solidFill>
                  <a:schemeClr val="tx1"/>
                </a:solidFill>
              </a:rPr>
              <a:t>What is the Difference?</a:t>
            </a:r>
          </a:p>
        </p:txBody>
      </p:sp>
      <p:sp>
        <p:nvSpPr>
          <p:cNvPr id="105474" name="Rectangle 3"/>
          <p:cNvSpPr>
            <a:spLocks noGrp="1" noChangeArrowheads="1"/>
          </p:cNvSpPr>
          <p:nvPr>
            <p:ph type="body" idx="1"/>
          </p:nvPr>
        </p:nvSpPr>
        <p:spPr>
          <a:xfrm>
            <a:off x="382588" y="1830388"/>
            <a:ext cx="8378825" cy="4114800"/>
          </a:xfrm>
        </p:spPr>
        <p:txBody>
          <a:bodyPr/>
          <a:lstStyle/>
          <a:p>
            <a:pPr eaLnBrk="1" hangingPunct="1">
              <a:lnSpc>
                <a:spcPct val="85000"/>
              </a:lnSpc>
              <a:spcBef>
                <a:spcPct val="50000"/>
              </a:spcBef>
            </a:pPr>
            <a:r>
              <a:rPr lang="en-US" smtClean="0"/>
              <a:t>People who carry bacteria or fungi without evidence of infection are </a:t>
            </a:r>
            <a:r>
              <a:rPr lang="en-US" b="1" u="sng" smtClean="0"/>
              <a:t>colonized</a:t>
            </a:r>
            <a:endParaRPr lang="en-US" u="sng" smtClean="0"/>
          </a:p>
          <a:p>
            <a:pPr eaLnBrk="1" hangingPunct="1">
              <a:lnSpc>
                <a:spcPct val="85000"/>
              </a:lnSpc>
              <a:spcBef>
                <a:spcPct val="50000"/>
              </a:spcBef>
            </a:pPr>
            <a:r>
              <a:rPr lang="en-US" smtClean="0"/>
              <a:t>If an infection develops, it is usually from bacteria or fungi that colonize patients</a:t>
            </a:r>
          </a:p>
          <a:p>
            <a:pPr eaLnBrk="1" hangingPunct="1">
              <a:lnSpc>
                <a:spcPct val="85000"/>
              </a:lnSpc>
              <a:spcBef>
                <a:spcPct val="50000"/>
              </a:spcBef>
            </a:pPr>
            <a:r>
              <a:rPr lang="en-US" smtClean="0"/>
              <a:t>Bacteria or fungi that colonize patients can be transmitted from one patient to another by the hands of healthcare workers</a:t>
            </a:r>
          </a:p>
          <a:p>
            <a:pPr eaLnBrk="1" hangingPunct="1">
              <a:lnSpc>
                <a:spcPct val="85000"/>
              </a:lnSpc>
              <a:spcBef>
                <a:spcPct val="50000"/>
              </a:spcBef>
            </a:pPr>
            <a:r>
              <a:rPr lang="en-US" smtClean="0"/>
              <a:t>There is no need to treat for colonization</a:t>
            </a:r>
          </a:p>
        </p:txBody>
      </p:sp>
      <p:sp>
        <p:nvSpPr>
          <p:cNvPr id="106499" name="Slide Number Placeholder 3"/>
          <p:cNvSpPr>
            <a:spLocks noGrp="1"/>
          </p:cNvSpPr>
          <p:nvPr>
            <p:ph type="sldNum" sz="quarter" idx="12"/>
          </p:nvPr>
        </p:nvSpPr>
        <p:spPr>
          <a:noFill/>
        </p:spPr>
        <p:txBody>
          <a:bodyPr/>
          <a:lstStyle/>
          <a:p>
            <a:pPr fontAlgn="base">
              <a:spcBef>
                <a:spcPct val="0"/>
              </a:spcBef>
              <a:spcAft>
                <a:spcPct val="0"/>
              </a:spcAft>
            </a:pPr>
            <a:fld id="{2AE9139E-760E-49C6-B686-074604E3C5F6}" type="slidenum">
              <a:rPr lang="en-US" smtClean="0">
                <a:latin typeface="Arial" charset="0"/>
              </a:rPr>
              <a:pPr fontAlgn="base">
                <a:spcBef>
                  <a:spcPct val="0"/>
                </a:spcBef>
                <a:spcAft>
                  <a:spcPct val="0"/>
                </a:spcAft>
              </a:pPr>
              <a:t>20</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5474">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ext Box 2"/>
          <p:cNvSpPr txBox="1">
            <a:spLocks noChangeArrowheads="1"/>
          </p:cNvSpPr>
          <p:nvPr/>
        </p:nvSpPr>
        <p:spPr bwMode="auto">
          <a:xfrm>
            <a:off x="1754188" y="466725"/>
            <a:ext cx="5634037" cy="628650"/>
          </a:xfrm>
          <a:prstGeom prst="rect">
            <a:avLst/>
          </a:prstGeom>
          <a:noFill/>
          <a:ln w="9525">
            <a:noFill/>
            <a:miter lim="800000"/>
            <a:headEnd/>
            <a:tailEnd/>
          </a:ln>
        </p:spPr>
        <p:txBody>
          <a:bodyPr>
            <a:spAutoFit/>
          </a:bodyPr>
          <a:lstStyle/>
          <a:p>
            <a:pPr algn="ctr" eaLnBrk="0" hangingPunct="0">
              <a:lnSpc>
                <a:spcPct val="80000"/>
              </a:lnSpc>
            </a:pPr>
            <a:r>
              <a:rPr lang="en-US" sz="4400" b="1">
                <a:solidFill>
                  <a:srgbClr val="000000"/>
                </a:solidFill>
                <a:latin typeface="Arial Narrow" pitchFamily="34" charset="0"/>
                <a:ea typeface="MS PGothic"/>
                <a:cs typeface="MS PGothic"/>
              </a:rPr>
              <a:t>The Iceberg Effect</a:t>
            </a:r>
          </a:p>
        </p:txBody>
      </p:sp>
      <p:grpSp>
        <p:nvGrpSpPr>
          <p:cNvPr id="108546" name="Group 3"/>
          <p:cNvGrpSpPr>
            <a:grpSpLocks/>
          </p:cNvGrpSpPr>
          <p:nvPr/>
        </p:nvGrpSpPr>
        <p:grpSpPr bwMode="auto">
          <a:xfrm>
            <a:off x="450850" y="1408113"/>
            <a:ext cx="8197850" cy="5103812"/>
            <a:chOff x="284" y="887"/>
            <a:chExt cx="5164" cy="3215"/>
          </a:xfrm>
        </p:grpSpPr>
        <p:pic>
          <p:nvPicPr>
            <p:cNvPr id="108548" name="Picture 4" descr="Picture10"/>
            <p:cNvPicPr>
              <a:picLocks noChangeAspect="1" noChangeArrowheads="1"/>
            </p:cNvPicPr>
            <p:nvPr/>
          </p:nvPicPr>
          <p:blipFill>
            <a:blip r:embed="rId3"/>
            <a:srcRect/>
            <a:stretch>
              <a:fillRect/>
            </a:stretch>
          </p:blipFill>
          <p:spPr bwMode="auto">
            <a:xfrm>
              <a:off x="634" y="887"/>
              <a:ext cx="4503" cy="3215"/>
            </a:xfrm>
            <a:prstGeom prst="rect">
              <a:avLst/>
            </a:prstGeom>
            <a:noFill/>
            <a:ln w="9525">
              <a:noFill/>
              <a:miter lim="800000"/>
              <a:headEnd/>
              <a:tailEnd/>
            </a:ln>
          </p:spPr>
        </p:pic>
        <p:sp>
          <p:nvSpPr>
            <p:cNvPr id="108549" name="Rectangle 5"/>
            <p:cNvSpPr>
              <a:spLocks noChangeArrowheads="1"/>
            </p:cNvSpPr>
            <p:nvPr/>
          </p:nvSpPr>
          <p:spPr bwMode="auto">
            <a:xfrm>
              <a:off x="2496" y="1054"/>
              <a:ext cx="1095"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Infected</a:t>
              </a:r>
            </a:p>
          </p:txBody>
        </p:sp>
        <p:sp>
          <p:nvSpPr>
            <p:cNvPr id="108550" name="Freeform 6"/>
            <p:cNvSpPr>
              <a:spLocks/>
            </p:cNvSpPr>
            <p:nvPr/>
          </p:nvSpPr>
          <p:spPr bwMode="auto">
            <a:xfrm>
              <a:off x="284" y="2117"/>
              <a:ext cx="5164" cy="1960"/>
            </a:xfrm>
            <a:custGeom>
              <a:avLst/>
              <a:gdLst>
                <a:gd name="T0" fmla="*/ 225 w 5952"/>
                <a:gd name="T1" fmla="*/ 82 h 2160"/>
                <a:gd name="T2" fmla="*/ 239 w 5952"/>
                <a:gd name="T3" fmla="*/ 170 h 2160"/>
                <a:gd name="T4" fmla="*/ 239 w 5952"/>
                <a:gd name="T5" fmla="*/ 280 h 2160"/>
                <a:gd name="T6" fmla="*/ 285 w 5952"/>
                <a:gd name="T7" fmla="*/ 346 h 2160"/>
                <a:gd name="T8" fmla="*/ 316 w 5952"/>
                <a:gd name="T9" fmla="*/ 324 h 2160"/>
                <a:gd name="T10" fmla="*/ 347 w 5952"/>
                <a:gd name="T11" fmla="*/ 522 h 2160"/>
                <a:gd name="T12" fmla="*/ 392 w 5952"/>
                <a:gd name="T13" fmla="*/ 522 h 2160"/>
                <a:gd name="T14" fmla="*/ 455 w 5952"/>
                <a:gd name="T15" fmla="*/ 677 h 2160"/>
                <a:gd name="T16" fmla="*/ 501 w 5952"/>
                <a:gd name="T17" fmla="*/ 698 h 2160"/>
                <a:gd name="T18" fmla="*/ 563 w 5952"/>
                <a:gd name="T19" fmla="*/ 831 h 2160"/>
                <a:gd name="T20" fmla="*/ 685 w 5952"/>
                <a:gd name="T21" fmla="*/ 853 h 2160"/>
                <a:gd name="T22" fmla="*/ 809 w 5952"/>
                <a:gd name="T23" fmla="*/ 985 h 2160"/>
                <a:gd name="T24" fmla="*/ 886 w 5952"/>
                <a:gd name="T25" fmla="*/ 897 h 2160"/>
                <a:gd name="T26" fmla="*/ 964 w 5952"/>
                <a:gd name="T27" fmla="*/ 919 h 2160"/>
                <a:gd name="T28" fmla="*/ 1040 w 5952"/>
                <a:gd name="T29" fmla="*/ 654 h 2160"/>
                <a:gd name="T30" fmla="*/ 1102 w 5952"/>
                <a:gd name="T31" fmla="*/ 677 h 2160"/>
                <a:gd name="T32" fmla="*/ 1318 w 5952"/>
                <a:gd name="T33" fmla="*/ 566 h 2160"/>
                <a:gd name="T34" fmla="*/ 1533 w 5952"/>
                <a:gd name="T35" fmla="*/ 413 h 2160"/>
                <a:gd name="T36" fmla="*/ 1549 w 5952"/>
                <a:gd name="T37" fmla="*/ 280 h 2160"/>
                <a:gd name="T38" fmla="*/ 1673 w 5952"/>
                <a:gd name="T39" fmla="*/ 257 h 2160"/>
                <a:gd name="T40" fmla="*/ 1673 w 5952"/>
                <a:gd name="T41" fmla="*/ 36 h 2160"/>
                <a:gd name="T42" fmla="*/ 239 w 5952"/>
                <a:gd name="T43" fmla="*/ 36 h 2160"/>
                <a:gd name="T44" fmla="*/ 239 w 5952"/>
                <a:gd name="T45" fmla="*/ 103 h 21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952"/>
                <a:gd name="T70" fmla="*/ 0 h 2160"/>
                <a:gd name="T71" fmla="*/ 5952 w 5952"/>
                <a:gd name="T72" fmla="*/ 2160 h 21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952" h="2160">
                  <a:moveTo>
                    <a:pt x="696" y="176"/>
                  </a:moveTo>
                  <a:cubicBezTo>
                    <a:pt x="716" y="236"/>
                    <a:pt x="736" y="296"/>
                    <a:pt x="744" y="368"/>
                  </a:cubicBezTo>
                  <a:cubicBezTo>
                    <a:pt x="752" y="440"/>
                    <a:pt x="720" y="544"/>
                    <a:pt x="744" y="608"/>
                  </a:cubicBezTo>
                  <a:cubicBezTo>
                    <a:pt x="768" y="672"/>
                    <a:pt x="848" y="736"/>
                    <a:pt x="888" y="752"/>
                  </a:cubicBezTo>
                  <a:cubicBezTo>
                    <a:pt x="928" y="768"/>
                    <a:pt x="952" y="640"/>
                    <a:pt x="984" y="704"/>
                  </a:cubicBezTo>
                  <a:cubicBezTo>
                    <a:pt x="1016" y="768"/>
                    <a:pt x="1040" y="1064"/>
                    <a:pt x="1080" y="1136"/>
                  </a:cubicBezTo>
                  <a:cubicBezTo>
                    <a:pt x="1120" y="1208"/>
                    <a:pt x="1168" y="1080"/>
                    <a:pt x="1224" y="1136"/>
                  </a:cubicBezTo>
                  <a:cubicBezTo>
                    <a:pt x="1280" y="1192"/>
                    <a:pt x="1360" y="1408"/>
                    <a:pt x="1416" y="1472"/>
                  </a:cubicBezTo>
                  <a:cubicBezTo>
                    <a:pt x="1472" y="1536"/>
                    <a:pt x="1504" y="1464"/>
                    <a:pt x="1560" y="1520"/>
                  </a:cubicBezTo>
                  <a:cubicBezTo>
                    <a:pt x="1616" y="1576"/>
                    <a:pt x="1656" y="1752"/>
                    <a:pt x="1752" y="1808"/>
                  </a:cubicBezTo>
                  <a:cubicBezTo>
                    <a:pt x="1848" y="1864"/>
                    <a:pt x="2008" y="1800"/>
                    <a:pt x="2136" y="1856"/>
                  </a:cubicBezTo>
                  <a:cubicBezTo>
                    <a:pt x="2264" y="1912"/>
                    <a:pt x="2416" y="2128"/>
                    <a:pt x="2520" y="2144"/>
                  </a:cubicBezTo>
                  <a:cubicBezTo>
                    <a:pt x="2624" y="2160"/>
                    <a:pt x="2680" y="1976"/>
                    <a:pt x="2760" y="1952"/>
                  </a:cubicBezTo>
                  <a:cubicBezTo>
                    <a:pt x="2840" y="1928"/>
                    <a:pt x="2920" y="2088"/>
                    <a:pt x="3000" y="2000"/>
                  </a:cubicBezTo>
                  <a:cubicBezTo>
                    <a:pt x="3080" y="1912"/>
                    <a:pt x="3168" y="1512"/>
                    <a:pt x="3240" y="1424"/>
                  </a:cubicBezTo>
                  <a:cubicBezTo>
                    <a:pt x="3312" y="1336"/>
                    <a:pt x="3288" y="1504"/>
                    <a:pt x="3432" y="1472"/>
                  </a:cubicBezTo>
                  <a:cubicBezTo>
                    <a:pt x="3576" y="1440"/>
                    <a:pt x="3880" y="1328"/>
                    <a:pt x="4104" y="1232"/>
                  </a:cubicBezTo>
                  <a:cubicBezTo>
                    <a:pt x="4328" y="1136"/>
                    <a:pt x="4656" y="1000"/>
                    <a:pt x="4776" y="896"/>
                  </a:cubicBezTo>
                  <a:cubicBezTo>
                    <a:pt x="4896" y="792"/>
                    <a:pt x="4752" y="664"/>
                    <a:pt x="4824" y="608"/>
                  </a:cubicBezTo>
                  <a:cubicBezTo>
                    <a:pt x="4896" y="552"/>
                    <a:pt x="5144" y="648"/>
                    <a:pt x="5208" y="560"/>
                  </a:cubicBezTo>
                  <a:cubicBezTo>
                    <a:pt x="5272" y="472"/>
                    <a:pt x="5952" y="160"/>
                    <a:pt x="5208" y="80"/>
                  </a:cubicBezTo>
                  <a:cubicBezTo>
                    <a:pt x="4464" y="0"/>
                    <a:pt x="1488" y="56"/>
                    <a:pt x="744" y="80"/>
                  </a:cubicBezTo>
                  <a:cubicBezTo>
                    <a:pt x="0" y="104"/>
                    <a:pt x="752" y="208"/>
                    <a:pt x="744" y="224"/>
                  </a:cubicBezTo>
                </a:path>
              </a:pathLst>
            </a:custGeom>
            <a:gradFill rotWithShape="0">
              <a:gsLst>
                <a:gs pos="0">
                  <a:srgbClr val="99CCFF"/>
                </a:gs>
                <a:gs pos="100000">
                  <a:srgbClr val="969696"/>
                </a:gs>
              </a:gsLst>
              <a:lin ang="5400000" scaled="1"/>
            </a:gradFill>
            <a:ln w="9525">
              <a:solidFill>
                <a:schemeClr val="hlink"/>
              </a:solidFill>
              <a:round/>
              <a:headEnd/>
              <a:tailEnd/>
            </a:ln>
          </p:spPr>
          <p:txBody>
            <a:bodyPr/>
            <a:lstStyle/>
            <a:p>
              <a:endParaRPr lang="en-US"/>
            </a:p>
          </p:txBody>
        </p:sp>
        <p:sp>
          <p:nvSpPr>
            <p:cNvPr id="108551" name="Rectangle 7"/>
            <p:cNvSpPr>
              <a:spLocks noChangeArrowheads="1"/>
            </p:cNvSpPr>
            <p:nvPr/>
          </p:nvSpPr>
          <p:spPr bwMode="auto">
            <a:xfrm>
              <a:off x="2256" y="2398"/>
              <a:ext cx="1337" cy="365"/>
            </a:xfrm>
            <a:prstGeom prst="rect">
              <a:avLst/>
            </a:prstGeom>
            <a:noFill/>
            <a:ln w="9525">
              <a:noFill/>
              <a:miter lim="800000"/>
              <a:headEnd/>
              <a:tailEnd/>
            </a:ln>
          </p:spPr>
          <p:txBody>
            <a:bodyPr wrap="none">
              <a:spAutoFit/>
            </a:bodyPr>
            <a:lstStyle/>
            <a:p>
              <a:pPr eaLnBrk="0" hangingPunct="0"/>
              <a:r>
                <a:rPr lang="en-US" sz="3200" b="1">
                  <a:solidFill>
                    <a:srgbClr val="000000"/>
                  </a:solidFill>
                  <a:ea typeface="MS PGothic"/>
                  <a:cs typeface="MS PGothic"/>
                </a:rPr>
                <a:t>Colonized</a:t>
              </a:r>
            </a:p>
          </p:txBody>
        </p:sp>
      </p:grpSp>
      <p:sp>
        <p:nvSpPr>
          <p:cNvPr id="108547" name="Slide Number Placeholder 7"/>
          <p:cNvSpPr>
            <a:spLocks noGrp="1"/>
          </p:cNvSpPr>
          <p:nvPr>
            <p:ph type="sldNum" sz="quarter" idx="12"/>
          </p:nvPr>
        </p:nvSpPr>
        <p:spPr>
          <a:noFill/>
        </p:spPr>
        <p:txBody>
          <a:bodyPr/>
          <a:lstStyle/>
          <a:p>
            <a:pPr fontAlgn="base">
              <a:spcBef>
                <a:spcPct val="0"/>
              </a:spcBef>
              <a:spcAft>
                <a:spcPct val="0"/>
              </a:spcAft>
            </a:pPr>
            <a:fld id="{9030E64E-9572-49EA-AC53-D878D77298CE}" type="slidenum">
              <a:rPr lang="en-US" smtClean="0">
                <a:latin typeface="Arial" charset="0"/>
              </a:rPr>
              <a:pPr fontAlgn="base">
                <a:spcBef>
                  <a:spcPct val="0"/>
                </a:spcBef>
                <a:spcAft>
                  <a:spcPct val="0"/>
                </a:spcAft>
              </a:pPr>
              <a:t>21</a:t>
            </a:fld>
            <a:endParaRPr lang="en-US"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2"/>
          <p:cNvSpPr>
            <a:spLocks noGrp="1"/>
          </p:cNvSpPr>
          <p:nvPr>
            <p:ph type="title"/>
          </p:nvPr>
        </p:nvSpPr>
        <p:spPr/>
        <p:txBody>
          <a:bodyPr/>
          <a:lstStyle/>
          <a:p>
            <a:r>
              <a:rPr lang="en-US" smtClean="0"/>
              <a:t>What could have been done differently?</a:t>
            </a:r>
          </a:p>
        </p:txBody>
      </p:sp>
      <p:sp>
        <p:nvSpPr>
          <p:cNvPr id="109570" name="Content Placeholder 3"/>
          <p:cNvSpPr>
            <a:spLocks noGrp="1"/>
          </p:cNvSpPr>
          <p:nvPr>
            <p:ph idx="1"/>
          </p:nvPr>
        </p:nvSpPr>
        <p:spPr/>
        <p:txBody>
          <a:bodyPr/>
          <a:lstStyle/>
          <a:p>
            <a:r>
              <a:rPr lang="en-US" smtClean="0"/>
              <a:t>Understanding the difference between colonization and infection</a:t>
            </a:r>
          </a:p>
          <a:p>
            <a:pPr lvl="1"/>
            <a:r>
              <a:rPr lang="en-US" smtClean="0"/>
              <a:t>No (or few) WBCs in a UA= no UTI</a:t>
            </a:r>
          </a:p>
          <a:p>
            <a:pPr lvl="1"/>
            <a:r>
              <a:rPr lang="en-US" smtClean="0"/>
              <a:t>In the absence of dyspnea, hypoxia and CXR changes, pneumonia is unlikely</a:t>
            </a:r>
          </a:p>
          <a:p>
            <a:pPr lvl="1"/>
            <a:r>
              <a:rPr lang="en-US" smtClean="0"/>
              <a:t>Candida is an exceedingly rare cause of pneumonia</a:t>
            </a:r>
          </a:p>
          <a:p>
            <a:pPr lvl="1"/>
            <a:r>
              <a:rPr lang="en-US" smtClean="0"/>
              <a:t>Wounds will grow organisms when cultured- infection can only be determined clinically</a:t>
            </a:r>
          </a:p>
          <a:p>
            <a:endParaRPr lang="en-US" smtClean="0"/>
          </a:p>
        </p:txBody>
      </p:sp>
      <p:sp>
        <p:nvSpPr>
          <p:cNvPr id="110595" name="Slide Number Placeholder 1"/>
          <p:cNvSpPr>
            <a:spLocks noGrp="1"/>
          </p:cNvSpPr>
          <p:nvPr>
            <p:ph type="sldNum" sz="quarter" idx="12"/>
          </p:nvPr>
        </p:nvSpPr>
        <p:spPr>
          <a:noFill/>
        </p:spPr>
        <p:txBody>
          <a:bodyPr/>
          <a:lstStyle/>
          <a:p>
            <a:pPr fontAlgn="base">
              <a:spcBef>
                <a:spcPct val="0"/>
              </a:spcBef>
              <a:spcAft>
                <a:spcPct val="0"/>
              </a:spcAft>
            </a:pPr>
            <a:fld id="{71E64BC8-8758-49AC-9555-8BAFF03CD380}" type="slidenum">
              <a:rPr lang="en-US" smtClean="0">
                <a:latin typeface="Arial" charset="0"/>
              </a:rPr>
              <a:pPr fontAlgn="base">
                <a:spcBef>
                  <a:spcPct val="0"/>
                </a:spcBef>
                <a:spcAft>
                  <a:spcPct val="0"/>
                </a:spcAft>
              </a:pPr>
              <a:t>22</a:t>
            </a:fld>
            <a:endParaRPr lang="en-US"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9570">
                                            <p:txEl>
                                              <p:pRg st="1" end="1"/>
                                            </p:txEl>
                                          </p:spTgt>
                                        </p:tgtEl>
                                        <p:attrNameLst>
                                          <p:attrName>style.visibility</p:attrName>
                                        </p:attrNameLst>
                                      </p:cBhvr>
                                      <p:to>
                                        <p:strVal val="visible"/>
                                      </p:to>
                                    </p:set>
                                    <p:anim calcmode="lin" valueType="num">
                                      <p:cBhvr additive="base">
                                        <p:cTn id="7" dur="500" fill="hold"/>
                                        <p:tgtEl>
                                          <p:spTgt spid="10957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95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9570">
                                            <p:txEl>
                                              <p:pRg st="2" end="2"/>
                                            </p:txEl>
                                          </p:spTgt>
                                        </p:tgtEl>
                                        <p:attrNameLst>
                                          <p:attrName>style.visibility</p:attrName>
                                        </p:attrNameLst>
                                      </p:cBhvr>
                                      <p:to>
                                        <p:strVal val="visible"/>
                                      </p:to>
                                    </p:set>
                                    <p:anim calcmode="lin" valueType="num">
                                      <p:cBhvr additive="base">
                                        <p:cTn id="13" dur="500" fill="hold"/>
                                        <p:tgtEl>
                                          <p:spTgt spid="10957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95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9570">
                                            <p:txEl>
                                              <p:pRg st="3" end="3"/>
                                            </p:txEl>
                                          </p:spTgt>
                                        </p:tgtEl>
                                        <p:attrNameLst>
                                          <p:attrName>style.visibility</p:attrName>
                                        </p:attrNameLst>
                                      </p:cBhvr>
                                      <p:to>
                                        <p:strVal val="visible"/>
                                      </p:to>
                                    </p:set>
                                    <p:anim calcmode="lin" valueType="num">
                                      <p:cBhvr additive="base">
                                        <p:cTn id="19" dur="500" fill="hold"/>
                                        <p:tgtEl>
                                          <p:spTgt spid="10957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95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9570">
                                            <p:txEl>
                                              <p:pRg st="4" end="4"/>
                                            </p:txEl>
                                          </p:spTgt>
                                        </p:tgtEl>
                                        <p:attrNameLst>
                                          <p:attrName>style.visibility</p:attrName>
                                        </p:attrNameLst>
                                      </p:cBhvr>
                                      <p:to>
                                        <p:strVal val="visible"/>
                                      </p:to>
                                    </p:set>
                                    <p:anim calcmode="lin" valueType="num">
                                      <p:cBhvr additive="base">
                                        <p:cTn id="25" dur="500" fill="hold"/>
                                        <p:tgtEl>
                                          <p:spTgt spid="10957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957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5"/>
          <p:cNvSpPr>
            <a:spLocks noGrp="1" noChangeArrowheads="1"/>
          </p:cNvSpPr>
          <p:nvPr>
            <p:ph type="ctrTitle" idx="4294967295"/>
          </p:nvPr>
        </p:nvSpPr>
        <p:spPr>
          <a:xfrm>
            <a:off x="685800" y="2130425"/>
            <a:ext cx="7772400" cy="1470025"/>
          </a:xfrm>
        </p:spPr>
        <p:txBody>
          <a:bodyPr/>
          <a:lstStyle/>
          <a:p>
            <a:r>
              <a:rPr lang="en-US" sz="4000" b="1" smtClean="0"/>
              <a:t>10 clinical situations in long term care in which antibiotics are often prescribed but rarely necessary</a:t>
            </a:r>
          </a:p>
        </p:txBody>
      </p:sp>
      <p:sp>
        <p:nvSpPr>
          <p:cNvPr id="111618" name="Text Box 4"/>
          <p:cNvSpPr>
            <a:spLocks noGrp="1" noChangeArrowheads="1"/>
          </p:cNvSpPr>
          <p:nvPr>
            <p:ph type="subTitle" idx="4294967295"/>
          </p:nvPr>
        </p:nvSpPr>
        <p:spPr>
          <a:xfrm>
            <a:off x="1371600" y="4267200"/>
            <a:ext cx="6400800" cy="1752600"/>
          </a:xfrm>
        </p:spPr>
        <p:txBody>
          <a:bodyPr/>
          <a:lstStyle/>
          <a:p>
            <a:pPr marL="0" indent="0" algn="ctr" eaLnBrk="1" hangingPunct="1">
              <a:spcBef>
                <a:spcPct val="50000"/>
              </a:spcBef>
              <a:buFontTx/>
              <a:buNone/>
            </a:pPr>
            <a:r>
              <a:rPr lang="en-US" smtClean="0"/>
              <a:t>Khandelwal et al. Annals of Long Term Care 2012: 20 (4)</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idx="4294967295"/>
          </p:nvPr>
        </p:nvSpPr>
        <p:spPr/>
        <p:txBody>
          <a:bodyPr/>
          <a:lstStyle/>
          <a:p>
            <a:r>
              <a:rPr lang="en-US" sz="4000" smtClean="0"/>
              <a:t>Urinary tract conditions</a:t>
            </a:r>
          </a:p>
        </p:txBody>
      </p:sp>
      <p:sp>
        <p:nvSpPr>
          <p:cNvPr id="110594" name="Rectangle 3"/>
          <p:cNvSpPr>
            <a:spLocks noGrp="1" noChangeArrowheads="1"/>
          </p:cNvSpPr>
          <p:nvPr>
            <p:ph type="body" idx="4294967295"/>
          </p:nvPr>
        </p:nvSpPr>
        <p:spPr>
          <a:xfrm>
            <a:off x="304800" y="2057400"/>
            <a:ext cx="8229600" cy="4525963"/>
          </a:xfrm>
        </p:spPr>
        <p:txBody>
          <a:bodyPr/>
          <a:lstStyle/>
          <a:p>
            <a:endParaRPr lang="en-US" smtClean="0"/>
          </a:p>
          <a:p>
            <a:pPr lvl="1"/>
            <a:r>
              <a:rPr lang="en-US" smtClean="0">
                <a:solidFill>
                  <a:srgbClr val="FF3300"/>
                </a:solidFill>
              </a:rPr>
              <a:t>1.</a:t>
            </a:r>
            <a:r>
              <a:rPr lang="en-US" smtClean="0"/>
              <a:t> Positive urine culture in an asymptomatic patient</a:t>
            </a:r>
          </a:p>
          <a:p>
            <a:pPr lvl="1"/>
            <a:r>
              <a:rPr lang="en-US" smtClean="0">
                <a:solidFill>
                  <a:srgbClr val="FF3300"/>
                </a:solidFill>
              </a:rPr>
              <a:t>2.</a:t>
            </a:r>
            <a:r>
              <a:rPr lang="en-US" smtClean="0"/>
              <a:t> Urinalysis or culture for cloudy or malodorous urine</a:t>
            </a:r>
          </a:p>
          <a:p>
            <a:pPr lvl="1"/>
            <a:r>
              <a:rPr lang="en-US" smtClean="0">
                <a:solidFill>
                  <a:srgbClr val="FF3300"/>
                </a:solidFill>
              </a:rPr>
              <a:t>3.</a:t>
            </a:r>
            <a:r>
              <a:rPr lang="en-US" smtClean="0"/>
              <a:t> Non-specific symptoms or signs not referable to the urinary tract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0594">
                                            <p:txEl>
                                              <p:pRg st="1" end="1"/>
                                            </p:txEl>
                                          </p:spTgt>
                                        </p:tgtEl>
                                        <p:attrNameLst>
                                          <p:attrName>style.visibility</p:attrName>
                                        </p:attrNameLst>
                                      </p:cBhvr>
                                      <p:to>
                                        <p:strVal val="visible"/>
                                      </p:to>
                                    </p:set>
                                    <p:animEffect transition="in" filter="blinds(horizontal)">
                                      <p:cBhvr>
                                        <p:cTn id="7" dur="500"/>
                                        <p:tgtEl>
                                          <p:spTgt spid="11059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0594">
                                            <p:txEl>
                                              <p:pRg st="2" end="2"/>
                                            </p:txEl>
                                          </p:spTgt>
                                        </p:tgtEl>
                                        <p:attrNameLst>
                                          <p:attrName>style.visibility</p:attrName>
                                        </p:attrNameLst>
                                      </p:cBhvr>
                                      <p:to>
                                        <p:strVal val="visible"/>
                                      </p:to>
                                    </p:set>
                                    <p:animEffect transition="in" filter="blinds(horizontal)">
                                      <p:cBhvr>
                                        <p:cTn id="12" dur="500"/>
                                        <p:tgtEl>
                                          <p:spTgt spid="11059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0594">
                                            <p:txEl>
                                              <p:pRg st="3" end="3"/>
                                            </p:txEl>
                                          </p:spTgt>
                                        </p:tgtEl>
                                        <p:attrNameLst>
                                          <p:attrName>style.visibility</p:attrName>
                                        </p:attrNameLst>
                                      </p:cBhvr>
                                      <p:to>
                                        <p:strVal val="visible"/>
                                      </p:to>
                                    </p:set>
                                    <p:animEffect transition="in" filter="blinds(horizontal)">
                                      <p:cBhvr>
                                        <p:cTn id="17" dur="500"/>
                                        <p:tgtEl>
                                          <p:spTgt spid="1105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r>
              <a:rPr lang="en-US" sz="4000" smtClean="0"/>
              <a:t>Respiratory tract conditions</a:t>
            </a:r>
            <a:br>
              <a:rPr lang="en-US" sz="4000" smtClean="0"/>
            </a:br>
            <a:endParaRPr lang="en-US" sz="4000" smtClean="0"/>
          </a:p>
        </p:txBody>
      </p:sp>
      <p:sp>
        <p:nvSpPr>
          <p:cNvPr id="111618" name="Rectangle 3"/>
          <p:cNvSpPr>
            <a:spLocks noGrp="1" noChangeArrowheads="1"/>
          </p:cNvSpPr>
          <p:nvPr>
            <p:ph type="body" idx="4294967295"/>
          </p:nvPr>
        </p:nvSpPr>
        <p:spPr>
          <a:xfrm>
            <a:off x="381000" y="2332038"/>
            <a:ext cx="8229600" cy="4525962"/>
          </a:xfrm>
        </p:spPr>
        <p:txBody>
          <a:bodyPr/>
          <a:lstStyle/>
          <a:p>
            <a:pPr lvl="1"/>
            <a:r>
              <a:rPr lang="en-US" smtClean="0">
                <a:solidFill>
                  <a:srgbClr val="FF3300"/>
                </a:solidFill>
              </a:rPr>
              <a:t>4.</a:t>
            </a:r>
            <a:r>
              <a:rPr lang="en-US" smtClean="0"/>
              <a:t> Upper respiratory tract conditions</a:t>
            </a:r>
          </a:p>
          <a:p>
            <a:pPr lvl="1"/>
            <a:r>
              <a:rPr lang="en-US" smtClean="0">
                <a:solidFill>
                  <a:srgbClr val="FF3300"/>
                </a:solidFill>
              </a:rPr>
              <a:t>5.</a:t>
            </a:r>
            <a:r>
              <a:rPr lang="en-US" smtClean="0"/>
              <a:t> Bronchitis absent of COPD</a:t>
            </a:r>
          </a:p>
          <a:p>
            <a:pPr lvl="1"/>
            <a:r>
              <a:rPr lang="en-US" smtClean="0">
                <a:solidFill>
                  <a:srgbClr val="FF3300"/>
                </a:solidFill>
              </a:rPr>
              <a:t>6.</a:t>
            </a:r>
            <a:r>
              <a:rPr lang="en-US" smtClean="0"/>
              <a:t> Suspected or proven influenza without a secondary infection</a:t>
            </a:r>
          </a:p>
          <a:p>
            <a:pPr lvl="1"/>
            <a:r>
              <a:rPr lang="en-US" smtClean="0">
                <a:solidFill>
                  <a:srgbClr val="FF3300"/>
                </a:solidFill>
              </a:rPr>
              <a:t>7.</a:t>
            </a:r>
            <a:r>
              <a:rPr lang="en-US" smtClean="0"/>
              <a:t> Respiratory symptoms in a terminal patient with dementia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1618">
                                            <p:txEl>
                                              <p:pRg st="0" end="0"/>
                                            </p:txEl>
                                          </p:spTgt>
                                        </p:tgtEl>
                                        <p:attrNameLst>
                                          <p:attrName>style.visibility</p:attrName>
                                        </p:attrNameLst>
                                      </p:cBhvr>
                                      <p:to>
                                        <p:strVal val="visible"/>
                                      </p:to>
                                    </p:set>
                                    <p:animEffect transition="in" filter="blinds(horizontal)">
                                      <p:cBhvr>
                                        <p:cTn id="7" dur="500"/>
                                        <p:tgtEl>
                                          <p:spTgt spid="1116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1618">
                                            <p:txEl>
                                              <p:pRg st="1" end="1"/>
                                            </p:txEl>
                                          </p:spTgt>
                                        </p:tgtEl>
                                        <p:attrNameLst>
                                          <p:attrName>style.visibility</p:attrName>
                                        </p:attrNameLst>
                                      </p:cBhvr>
                                      <p:to>
                                        <p:strVal val="visible"/>
                                      </p:to>
                                    </p:set>
                                    <p:animEffect transition="in" filter="blinds(horizontal)">
                                      <p:cBhvr>
                                        <p:cTn id="12" dur="500"/>
                                        <p:tgtEl>
                                          <p:spTgt spid="1116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1618">
                                            <p:txEl>
                                              <p:pRg st="2" end="2"/>
                                            </p:txEl>
                                          </p:spTgt>
                                        </p:tgtEl>
                                        <p:attrNameLst>
                                          <p:attrName>style.visibility</p:attrName>
                                        </p:attrNameLst>
                                      </p:cBhvr>
                                      <p:to>
                                        <p:strVal val="visible"/>
                                      </p:to>
                                    </p:set>
                                    <p:animEffect transition="in" filter="blinds(horizontal)">
                                      <p:cBhvr>
                                        <p:cTn id="17" dur="500"/>
                                        <p:tgtEl>
                                          <p:spTgt spid="1116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1618">
                                            <p:txEl>
                                              <p:pRg st="3" end="3"/>
                                            </p:txEl>
                                          </p:spTgt>
                                        </p:tgtEl>
                                        <p:attrNameLst>
                                          <p:attrName>style.visibility</p:attrName>
                                        </p:attrNameLst>
                                      </p:cBhvr>
                                      <p:to>
                                        <p:strVal val="visible"/>
                                      </p:to>
                                    </p:set>
                                    <p:animEffect transition="in" filter="blinds(horizontal)">
                                      <p:cBhvr>
                                        <p:cTn id="22" dur="500"/>
                                        <p:tgtEl>
                                          <p:spTgt spid="1116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idx="4294967295"/>
          </p:nvPr>
        </p:nvSpPr>
        <p:spPr/>
        <p:txBody>
          <a:bodyPr/>
          <a:lstStyle/>
          <a:p>
            <a:r>
              <a:rPr lang="en-US" sz="4000" smtClean="0"/>
              <a:t>Skin wounds</a:t>
            </a:r>
            <a:br>
              <a:rPr lang="en-US" sz="4000" smtClean="0"/>
            </a:br>
            <a:endParaRPr lang="en-US" sz="4000" smtClean="0"/>
          </a:p>
        </p:txBody>
      </p:sp>
      <p:sp>
        <p:nvSpPr>
          <p:cNvPr id="112642" name="Rectangle 3"/>
          <p:cNvSpPr>
            <a:spLocks noGrp="1" noChangeArrowheads="1"/>
          </p:cNvSpPr>
          <p:nvPr>
            <p:ph type="body" idx="4294967295"/>
          </p:nvPr>
        </p:nvSpPr>
        <p:spPr>
          <a:xfrm>
            <a:off x="381000" y="2133600"/>
            <a:ext cx="8229600" cy="4525963"/>
          </a:xfrm>
        </p:spPr>
        <p:txBody>
          <a:bodyPr/>
          <a:lstStyle/>
          <a:p>
            <a:pPr lvl="1"/>
            <a:r>
              <a:rPr lang="en-US" smtClean="0">
                <a:solidFill>
                  <a:srgbClr val="FF3300"/>
                </a:solidFill>
              </a:rPr>
              <a:t>8.</a:t>
            </a:r>
            <a:r>
              <a:rPr lang="en-US" smtClean="0"/>
              <a:t> Skin wounds without cellulitis, sepsis or osteomyelitis</a:t>
            </a:r>
          </a:p>
          <a:p>
            <a:pPr lvl="1"/>
            <a:r>
              <a:rPr lang="en-US" smtClean="0">
                <a:solidFill>
                  <a:srgbClr val="FF3300"/>
                </a:solidFill>
              </a:rPr>
              <a:t>9.</a:t>
            </a:r>
            <a:r>
              <a:rPr lang="en-US" smtClean="0"/>
              <a:t> Small localized abscess without significant cellulitis</a:t>
            </a:r>
          </a:p>
          <a:p>
            <a:pPr lvl="1"/>
            <a:r>
              <a:rPr lang="en-US" smtClean="0">
                <a:solidFill>
                  <a:srgbClr val="FF3300"/>
                </a:solidFill>
              </a:rPr>
              <a:t>10.</a:t>
            </a:r>
            <a:r>
              <a:rPr lang="en-US" smtClean="0"/>
              <a:t> Decubitus ulcer in a terminal patient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2642">
                                            <p:txEl>
                                              <p:pRg st="0" end="0"/>
                                            </p:txEl>
                                          </p:spTgt>
                                        </p:tgtEl>
                                        <p:attrNameLst>
                                          <p:attrName>style.visibility</p:attrName>
                                        </p:attrNameLst>
                                      </p:cBhvr>
                                      <p:to>
                                        <p:strVal val="visible"/>
                                      </p:to>
                                    </p:set>
                                    <p:animEffect transition="in" filter="blinds(horizontal)">
                                      <p:cBhvr>
                                        <p:cTn id="7" dur="500"/>
                                        <p:tgtEl>
                                          <p:spTgt spid="1126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2642">
                                            <p:txEl>
                                              <p:pRg st="1" end="1"/>
                                            </p:txEl>
                                          </p:spTgt>
                                        </p:tgtEl>
                                        <p:attrNameLst>
                                          <p:attrName>style.visibility</p:attrName>
                                        </p:attrNameLst>
                                      </p:cBhvr>
                                      <p:to>
                                        <p:strVal val="visible"/>
                                      </p:to>
                                    </p:set>
                                    <p:animEffect transition="in" filter="blinds(horizontal)">
                                      <p:cBhvr>
                                        <p:cTn id="12" dur="500"/>
                                        <p:tgtEl>
                                          <p:spTgt spid="1126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2642">
                                            <p:txEl>
                                              <p:pRg st="2" end="2"/>
                                            </p:txEl>
                                          </p:spTgt>
                                        </p:tgtEl>
                                        <p:attrNameLst>
                                          <p:attrName>style.visibility</p:attrName>
                                        </p:attrNameLst>
                                      </p:cBhvr>
                                      <p:to>
                                        <p:strVal val="visible"/>
                                      </p:to>
                                    </p:set>
                                    <p:animEffect transition="in" filter="blinds(horizontal)">
                                      <p:cBhvr>
                                        <p:cTn id="17" dur="500"/>
                                        <p:tgtEl>
                                          <p:spTgt spid="1126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idx="4294967295"/>
          </p:nvPr>
        </p:nvSpPr>
        <p:spPr>
          <a:xfrm>
            <a:off x="685800" y="2130425"/>
            <a:ext cx="7772400" cy="1470025"/>
          </a:xfrm>
        </p:spPr>
        <p:txBody>
          <a:bodyPr/>
          <a:lstStyle/>
          <a:p>
            <a:r>
              <a:rPr lang="en-US" smtClean="0"/>
              <a:t>UTIs in Long Term Care Residents</a:t>
            </a:r>
          </a:p>
        </p:txBody>
      </p:sp>
      <p:sp>
        <p:nvSpPr>
          <p:cNvPr id="115714" name="Rectangle 5"/>
          <p:cNvSpPr>
            <a:spLocks noGrp="1" noChangeArrowheads="1"/>
          </p:cNvSpPr>
          <p:nvPr>
            <p:ph type="subTitle" idx="4294967295"/>
          </p:nvPr>
        </p:nvSpPr>
        <p:spPr>
          <a:xfrm>
            <a:off x="1371600" y="3886200"/>
            <a:ext cx="6400800" cy="1752600"/>
          </a:xfrm>
        </p:spPr>
        <p:txBody>
          <a:bodyPr/>
          <a:lstStyle/>
          <a:p>
            <a:pPr marL="0" indent="0" algn="ctr">
              <a:buFontTx/>
              <a:buNone/>
            </a:pP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idx="4294967295"/>
          </p:nvPr>
        </p:nvSpPr>
        <p:spPr/>
        <p:txBody>
          <a:bodyPr/>
          <a:lstStyle/>
          <a:p>
            <a:r>
              <a:rPr lang="en-US" smtClean="0"/>
              <a:t>Microbiology in Nursing Homes</a:t>
            </a:r>
          </a:p>
        </p:txBody>
      </p:sp>
      <p:sp>
        <p:nvSpPr>
          <p:cNvPr id="114690" name="Content Placeholder 2"/>
          <p:cNvSpPr>
            <a:spLocks noGrp="1"/>
          </p:cNvSpPr>
          <p:nvPr>
            <p:ph idx="4294967295"/>
          </p:nvPr>
        </p:nvSpPr>
        <p:spPr/>
        <p:txBody>
          <a:bodyPr/>
          <a:lstStyle/>
          <a:p>
            <a:r>
              <a:rPr lang="en-US" smtClean="0"/>
              <a:t>New Haven, CT </a:t>
            </a:r>
          </a:p>
          <a:p>
            <a:r>
              <a:rPr lang="en-US" smtClean="0"/>
              <a:t>5 Nursing Homes May 2005-2007</a:t>
            </a:r>
          </a:p>
          <a:p>
            <a:r>
              <a:rPr lang="en-US" smtClean="0"/>
              <a:t>551 patients, presumed UTI</a:t>
            </a:r>
          </a:p>
          <a:p>
            <a:endParaRPr lang="en-US" smtClean="0"/>
          </a:p>
        </p:txBody>
      </p:sp>
      <p:pic>
        <p:nvPicPr>
          <p:cNvPr id="114691" name="Picture 2"/>
          <p:cNvPicPr>
            <a:picLocks noChangeAspect="1" noChangeArrowheads="1"/>
          </p:cNvPicPr>
          <p:nvPr/>
        </p:nvPicPr>
        <p:blipFill>
          <a:blip r:embed="rId3"/>
          <a:srcRect/>
          <a:stretch>
            <a:fillRect/>
          </a:stretch>
        </p:blipFill>
        <p:spPr bwMode="auto">
          <a:xfrm>
            <a:off x="2403475" y="3429000"/>
            <a:ext cx="4337050" cy="3163888"/>
          </a:xfrm>
          <a:prstGeom prst="rect">
            <a:avLst/>
          </a:prstGeom>
          <a:noFill/>
          <a:ln w="9525">
            <a:noFill/>
            <a:miter lim="800000"/>
            <a:headEnd/>
            <a:tailEnd/>
          </a:ln>
        </p:spPr>
      </p:pic>
      <p:sp>
        <p:nvSpPr>
          <p:cNvPr id="116740" name="TextBox 3"/>
          <p:cNvSpPr txBox="1">
            <a:spLocks noChangeArrowheads="1"/>
          </p:cNvSpPr>
          <p:nvPr/>
        </p:nvSpPr>
        <p:spPr bwMode="auto">
          <a:xfrm>
            <a:off x="152400" y="6400800"/>
            <a:ext cx="4419600" cy="369888"/>
          </a:xfrm>
          <a:prstGeom prst="rect">
            <a:avLst/>
          </a:prstGeom>
          <a:noFill/>
          <a:ln w="9525">
            <a:noFill/>
            <a:miter lim="800000"/>
            <a:headEnd/>
            <a:tailEnd/>
          </a:ln>
        </p:spPr>
        <p:txBody>
          <a:bodyPr>
            <a:spAutoFit/>
          </a:bodyPr>
          <a:lstStyle/>
          <a:p>
            <a:r>
              <a:rPr lang="en-US">
                <a:latin typeface="Calibri" pitchFamily="34" charset="0"/>
              </a:rPr>
              <a:t>Das R et al.  ICHE 2009;30(11):1116-1119.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4690">
                                            <p:txEl>
                                              <p:pRg st="0" end="0"/>
                                            </p:txEl>
                                          </p:spTgt>
                                        </p:tgtEl>
                                        <p:attrNameLst>
                                          <p:attrName>style.visibility</p:attrName>
                                        </p:attrNameLst>
                                      </p:cBhvr>
                                      <p:to>
                                        <p:strVal val="visible"/>
                                      </p:to>
                                    </p:set>
                                    <p:anim calcmode="lin" valueType="num">
                                      <p:cBhvr additive="base">
                                        <p:cTn id="7" dur="500" fill="hold"/>
                                        <p:tgtEl>
                                          <p:spTgt spid="11469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46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4690">
                                            <p:txEl>
                                              <p:pRg st="1" end="1"/>
                                            </p:txEl>
                                          </p:spTgt>
                                        </p:tgtEl>
                                        <p:attrNameLst>
                                          <p:attrName>style.visibility</p:attrName>
                                        </p:attrNameLst>
                                      </p:cBhvr>
                                      <p:to>
                                        <p:strVal val="visible"/>
                                      </p:to>
                                    </p:set>
                                    <p:anim calcmode="lin" valueType="num">
                                      <p:cBhvr additive="base">
                                        <p:cTn id="13" dur="500" fill="hold"/>
                                        <p:tgtEl>
                                          <p:spTgt spid="11469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469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4690">
                                            <p:txEl>
                                              <p:pRg st="2" end="2"/>
                                            </p:txEl>
                                          </p:spTgt>
                                        </p:tgtEl>
                                        <p:attrNameLst>
                                          <p:attrName>style.visibility</p:attrName>
                                        </p:attrNameLst>
                                      </p:cBhvr>
                                      <p:to>
                                        <p:strVal val="visible"/>
                                      </p:to>
                                    </p:set>
                                    <p:anim calcmode="lin" valueType="num">
                                      <p:cBhvr additive="base">
                                        <p:cTn id="19" dur="500" fill="hold"/>
                                        <p:tgtEl>
                                          <p:spTgt spid="11469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469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4691"/>
                                        </p:tgtEl>
                                        <p:attrNameLst>
                                          <p:attrName>style.visibility</p:attrName>
                                        </p:attrNameLst>
                                      </p:cBhvr>
                                      <p:to>
                                        <p:strVal val="visible"/>
                                      </p:to>
                                    </p:set>
                                    <p:anim calcmode="lin" valueType="num">
                                      <p:cBhvr additive="base">
                                        <p:cTn id="25" dur="500" fill="hold"/>
                                        <p:tgtEl>
                                          <p:spTgt spid="114691"/>
                                        </p:tgtEl>
                                        <p:attrNameLst>
                                          <p:attrName>ppt_x</p:attrName>
                                        </p:attrNameLst>
                                      </p:cBhvr>
                                      <p:tavLst>
                                        <p:tav tm="0">
                                          <p:val>
                                            <p:strVal val="0-#ppt_w/2"/>
                                          </p:val>
                                        </p:tav>
                                        <p:tav tm="100000">
                                          <p:val>
                                            <p:strVal val="#ppt_x"/>
                                          </p:val>
                                        </p:tav>
                                      </p:tavLst>
                                    </p:anim>
                                    <p:anim calcmode="lin" valueType="num">
                                      <p:cBhvr additive="base">
                                        <p:cTn id="26" dur="500" fill="hold"/>
                                        <p:tgtEl>
                                          <p:spTgt spid="1146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idx="4294967295"/>
          </p:nvPr>
        </p:nvSpPr>
        <p:spPr/>
        <p:txBody>
          <a:bodyPr/>
          <a:lstStyle/>
          <a:p>
            <a:r>
              <a:rPr lang="en-US" sz="4000" smtClean="0"/>
              <a:t>Antimicrobial Susceptibilities from Nursing Home Residents in New Haven, CT</a:t>
            </a:r>
          </a:p>
        </p:txBody>
      </p:sp>
      <p:sp>
        <p:nvSpPr>
          <p:cNvPr id="118786" name="Content Placeholder 2"/>
          <p:cNvSpPr>
            <a:spLocks noGrp="1"/>
          </p:cNvSpPr>
          <p:nvPr>
            <p:ph idx="4294967295"/>
          </p:nvPr>
        </p:nvSpPr>
        <p:spPr>
          <a:xfrm>
            <a:off x="457200" y="1808163"/>
            <a:ext cx="8229600" cy="4525962"/>
          </a:xfrm>
        </p:spPr>
        <p:txBody>
          <a:bodyPr/>
          <a:lstStyle/>
          <a:p>
            <a:endParaRPr lang="en-US" smtClean="0"/>
          </a:p>
        </p:txBody>
      </p:sp>
      <p:pic>
        <p:nvPicPr>
          <p:cNvPr id="118787" name="Picture 2"/>
          <p:cNvPicPr>
            <a:picLocks noChangeAspect="1" noChangeArrowheads="1"/>
          </p:cNvPicPr>
          <p:nvPr/>
        </p:nvPicPr>
        <p:blipFill>
          <a:blip r:embed="rId2"/>
          <a:srcRect/>
          <a:stretch>
            <a:fillRect/>
          </a:stretch>
        </p:blipFill>
        <p:spPr bwMode="auto">
          <a:xfrm>
            <a:off x="1219200" y="2286000"/>
            <a:ext cx="6705600" cy="3571875"/>
          </a:xfrm>
          <a:prstGeom prst="rect">
            <a:avLst/>
          </a:prstGeom>
          <a:noFill/>
          <a:ln w="9525">
            <a:noFill/>
            <a:miter lim="800000"/>
            <a:headEnd/>
            <a:tailEnd/>
          </a:ln>
        </p:spPr>
      </p:pic>
      <p:sp>
        <p:nvSpPr>
          <p:cNvPr id="118788" name="TextBox 4"/>
          <p:cNvSpPr txBox="1">
            <a:spLocks noChangeArrowheads="1"/>
          </p:cNvSpPr>
          <p:nvPr/>
        </p:nvSpPr>
        <p:spPr bwMode="auto">
          <a:xfrm>
            <a:off x="152400" y="6400800"/>
            <a:ext cx="4419600" cy="369888"/>
          </a:xfrm>
          <a:prstGeom prst="rect">
            <a:avLst/>
          </a:prstGeom>
          <a:noFill/>
          <a:ln w="9525">
            <a:noFill/>
            <a:miter lim="800000"/>
            <a:headEnd/>
            <a:tailEnd/>
          </a:ln>
        </p:spPr>
        <p:txBody>
          <a:bodyPr>
            <a:spAutoFit/>
          </a:bodyPr>
          <a:lstStyle/>
          <a:p>
            <a:r>
              <a:rPr lang="en-US">
                <a:latin typeface="Calibri" pitchFamily="34" charset="0"/>
              </a:rPr>
              <a:t>Das R et al.  ICHE 2009;30(11):1116-1119.</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r>
              <a:rPr lang="en-US" smtClean="0"/>
              <a:t>Antibiogram</a:t>
            </a:r>
          </a:p>
        </p:txBody>
      </p:sp>
      <p:sp>
        <p:nvSpPr>
          <p:cNvPr id="119810" name="Rectangle 3"/>
          <p:cNvSpPr>
            <a:spLocks noGrp="1" noChangeArrowheads="1"/>
          </p:cNvSpPr>
          <p:nvPr>
            <p:ph type="body" sz="half" idx="4294967295"/>
          </p:nvPr>
        </p:nvSpPr>
        <p:spPr>
          <a:xfrm>
            <a:off x="949325" y="1828800"/>
            <a:ext cx="7661275" cy="1981200"/>
          </a:xfrm>
        </p:spPr>
        <p:txBody>
          <a:bodyPr/>
          <a:lstStyle/>
          <a:p>
            <a:r>
              <a:rPr lang="en-US" sz="2800" smtClean="0"/>
              <a:t>Helps to determine best choices for empiric therapy</a:t>
            </a:r>
          </a:p>
          <a:p>
            <a:endParaRPr lang="en-US" sz="2800" smtClean="0">
              <a:solidFill>
                <a:srgbClr val="FFFF00"/>
              </a:solidFill>
            </a:endParaRPr>
          </a:p>
        </p:txBody>
      </p:sp>
      <p:sp>
        <p:nvSpPr>
          <p:cNvPr id="119811" name="Rectangle 6"/>
          <p:cNvSpPr>
            <a:spLocks noGrp="1" noChangeArrowheads="1"/>
          </p:cNvSpPr>
          <p:nvPr>
            <p:ph sz="half" idx="4294967295"/>
          </p:nvPr>
        </p:nvSpPr>
        <p:spPr>
          <a:xfrm>
            <a:off x="1219200" y="4191000"/>
            <a:ext cx="7661275" cy="1981200"/>
          </a:xfrm>
        </p:spPr>
        <p:txBody>
          <a:bodyPr/>
          <a:lstStyle/>
          <a:p>
            <a:endParaRPr lang="en-US" sz="2800" smtClean="0"/>
          </a:p>
        </p:txBody>
      </p:sp>
      <p:pic>
        <p:nvPicPr>
          <p:cNvPr id="119812" name="Picture 4"/>
          <p:cNvPicPr>
            <a:picLocks noChangeAspect="1" noChangeArrowheads="1"/>
          </p:cNvPicPr>
          <p:nvPr/>
        </p:nvPicPr>
        <p:blipFill>
          <a:blip r:embed="rId3"/>
          <a:srcRect/>
          <a:stretch>
            <a:fillRect/>
          </a:stretch>
        </p:blipFill>
        <p:spPr bwMode="auto">
          <a:xfrm>
            <a:off x="1235075" y="2743200"/>
            <a:ext cx="6705600" cy="374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idx="4294967295"/>
          </p:nvPr>
        </p:nvSpPr>
        <p:spPr>
          <a:xfrm>
            <a:off x="0" y="152400"/>
            <a:ext cx="9144000" cy="530225"/>
          </a:xfrm>
        </p:spPr>
        <p:txBody>
          <a:bodyPr anchor="t"/>
          <a:lstStyle/>
          <a:p>
            <a:pPr eaLnBrk="1" hangingPunct="1">
              <a:lnSpc>
                <a:spcPct val="80000"/>
              </a:lnSpc>
            </a:pPr>
            <a:r>
              <a:rPr lang="en-US" sz="6000" smtClean="0"/>
              <a:t>Antimicrobial Prescribing</a:t>
            </a:r>
            <a:endParaRPr lang="en-US" sz="4800" baseline="30000" smtClean="0">
              <a:cs typeface="Arial" charset="0"/>
            </a:endParaRPr>
          </a:p>
        </p:txBody>
      </p:sp>
      <p:sp>
        <p:nvSpPr>
          <p:cNvPr id="119810" name="Rectangle 3"/>
          <p:cNvSpPr>
            <a:spLocks noGrp="1" noChangeArrowheads="1"/>
          </p:cNvSpPr>
          <p:nvPr>
            <p:ph type="body" idx="4294967295"/>
          </p:nvPr>
        </p:nvSpPr>
        <p:spPr>
          <a:xfrm>
            <a:off x="381000" y="914400"/>
            <a:ext cx="8382000" cy="4495800"/>
          </a:xfrm>
        </p:spPr>
        <p:txBody>
          <a:bodyPr/>
          <a:lstStyle/>
          <a:p>
            <a:pPr marL="454025" indent="-454025" eaLnBrk="1" hangingPunct="1">
              <a:buFontTx/>
              <a:buNone/>
            </a:pPr>
            <a:r>
              <a:rPr lang="en-US" sz="3400" b="1" smtClean="0"/>
              <a:t>Empiric </a:t>
            </a:r>
          </a:p>
          <a:p>
            <a:pPr marL="454025" indent="-454025" eaLnBrk="1" hangingPunct="1">
              <a:spcBef>
                <a:spcPct val="35000"/>
              </a:spcBef>
              <a:buClr>
                <a:schemeClr val="tx1"/>
              </a:buClr>
            </a:pPr>
            <a:r>
              <a:rPr lang="en-US" sz="2800" smtClean="0"/>
              <a:t>Initial administration of an antibiotic regimen</a:t>
            </a:r>
          </a:p>
          <a:p>
            <a:pPr lvl="1" eaLnBrk="1" hangingPunct="1">
              <a:spcBef>
                <a:spcPct val="35000"/>
              </a:spcBef>
              <a:buClr>
                <a:schemeClr val="tx1"/>
              </a:buClr>
            </a:pPr>
            <a:r>
              <a:rPr lang="en-US" sz="2400" smtClean="0"/>
              <a:t> Goal: improve outcome while minimizing potential to promote resistance</a:t>
            </a:r>
            <a:endParaRPr lang="en-US" sz="2600" smtClean="0"/>
          </a:p>
          <a:p>
            <a:pPr marL="454025" indent="-454025" eaLnBrk="1" hangingPunct="1">
              <a:buFontTx/>
              <a:buNone/>
            </a:pPr>
            <a:r>
              <a:rPr lang="en-US" sz="3400" b="1" smtClean="0"/>
              <a:t>Defined or Targeted </a:t>
            </a:r>
          </a:p>
          <a:p>
            <a:pPr marL="454025" indent="-454025" eaLnBrk="1" hangingPunct="1">
              <a:spcBef>
                <a:spcPct val="35000"/>
              </a:spcBef>
              <a:buClr>
                <a:schemeClr val="tx1"/>
              </a:buClr>
            </a:pPr>
            <a:r>
              <a:rPr lang="en-US" sz="2800" smtClean="0"/>
              <a:t>Modification of antimicrobial therapy once the cause of infection is identified. </a:t>
            </a:r>
          </a:p>
          <a:p>
            <a:pPr lvl="1" eaLnBrk="1" hangingPunct="1">
              <a:spcBef>
                <a:spcPct val="35000"/>
              </a:spcBef>
              <a:buClr>
                <a:schemeClr val="tx1"/>
              </a:buClr>
            </a:pPr>
            <a:r>
              <a:rPr lang="en-US" sz="2400" smtClean="0"/>
              <a:t>Goal: select the narrowest spectrum agent possible</a:t>
            </a:r>
          </a:p>
          <a:p>
            <a:pPr marL="454025" indent="-454025" eaLnBrk="1" hangingPunct="1">
              <a:spcBef>
                <a:spcPct val="35000"/>
              </a:spcBef>
              <a:buClr>
                <a:schemeClr val="tx1"/>
              </a:buClr>
            </a:pPr>
            <a:r>
              <a:rPr lang="en-US" sz="2800" smtClean="0"/>
              <a:t>Therapy may also be discontinued if the diagnosis of infection becomes unlikely.</a:t>
            </a:r>
          </a:p>
        </p:txBody>
      </p:sp>
      <p:sp>
        <p:nvSpPr>
          <p:cNvPr id="9" name="Slide Number Placeholder 8"/>
          <p:cNvSpPr txBox="1">
            <a:spLocks/>
          </p:cNvSpPr>
          <p:nvPr/>
        </p:nvSpPr>
        <p:spPr>
          <a:xfrm>
            <a:off x="0" y="6477000"/>
            <a:ext cx="609600" cy="381000"/>
          </a:xfrm>
          <a:prstGeom prst="rect">
            <a:avLst/>
          </a:prstGeom>
        </p:spPr>
        <p:txBody>
          <a:bodyPr/>
          <a:lstStyle/>
          <a:p>
            <a:pPr>
              <a:defRPr/>
            </a:pPr>
            <a:fld id="{B4760FDE-938A-4643-9548-CF73A0F376AD}" type="slidenum">
              <a:rPr lang="en-US" sz="140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pPr>
                <a:defRPr/>
              </a:pPr>
              <a:t>31</a:t>
            </a:fld>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9810">
                                            <p:txEl>
                                              <p:pRg st="1" end="1"/>
                                            </p:txEl>
                                          </p:spTgt>
                                        </p:tgtEl>
                                        <p:attrNameLst>
                                          <p:attrName>style.visibility</p:attrName>
                                        </p:attrNameLst>
                                      </p:cBhvr>
                                      <p:to>
                                        <p:strVal val="visible"/>
                                      </p:to>
                                    </p:set>
                                    <p:anim calcmode="lin" valueType="num">
                                      <p:cBhvr additive="base">
                                        <p:cTn id="7" dur="500" fill="hold"/>
                                        <p:tgtEl>
                                          <p:spTgt spid="11981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98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9810">
                                            <p:txEl>
                                              <p:pRg st="2" end="2"/>
                                            </p:txEl>
                                          </p:spTgt>
                                        </p:tgtEl>
                                        <p:attrNameLst>
                                          <p:attrName>style.visibility</p:attrName>
                                        </p:attrNameLst>
                                      </p:cBhvr>
                                      <p:to>
                                        <p:strVal val="visible"/>
                                      </p:to>
                                    </p:set>
                                    <p:anim calcmode="lin" valueType="num">
                                      <p:cBhvr additive="base">
                                        <p:cTn id="13" dur="500" fill="hold"/>
                                        <p:tgtEl>
                                          <p:spTgt spid="11981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98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9810">
                                            <p:txEl>
                                              <p:pRg st="4" end="4"/>
                                            </p:txEl>
                                          </p:spTgt>
                                        </p:tgtEl>
                                        <p:attrNameLst>
                                          <p:attrName>style.visibility</p:attrName>
                                        </p:attrNameLst>
                                      </p:cBhvr>
                                      <p:to>
                                        <p:strVal val="visible"/>
                                      </p:to>
                                    </p:set>
                                    <p:anim calcmode="lin" valueType="num">
                                      <p:cBhvr additive="base">
                                        <p:cTn id="19" dur="500" fill="hold"/>
                                        <p:tgtEl>
                                          <p:spTgt spid="119810">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98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9810">
                                            <p:txEl>
                                              <p:pRg st="5" end="5"/>
                                            </p:txEl>
                                          </p:spTgt>
                                        </p:tgtEl>
                                        <p:attrNameLst>
                                          <p:attrName>style.visibility</p:attrName>
                                        </p:attrNameLst>
                                      </p:cBhvr>
                                      <p:to>
                                        <p:strVal val="visible"/>
                                      </p:to>
                                    </p:set>
                                    <p:anim calcmode="lin" valueType="num">
                                      <p:cBhvr additive="base">
                                        <p:cTn id="25" dur="500" fill="hold"/>
                                        <p:tgtEl>
                                          <p:spTgt spid="119810">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981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9810">
                                            <p:txEl>
                                              <p:pRg st="6" end="6"/>
                                            </p:txEl>
                                          </p:spTgt>
                                        </p:tgtEl>
                                        <p:attrNameLst>
                                          <p:attrName>style.visibility</p:attrName>
                                        </p:attrNameLst>
                                      </p:cBhvr>
                                      <p:to>
                                        <p:strVal val="visible"/>
                                      </p:to>
                                    </p:set>
                                    <p:anim calcmode="lin" valueType="num">
                                      <p:cBhvr additive="base">
                                        <p:cTn id="31" dur="500" fill="hold"/>
                                        <p:tgtEl>
                                          <p:spTgt spid="119810">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981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idx="4294967295"/>
          </p:nvPr>
        </p:nvSpPr>
        <p:spPr>
          <a:xfrm>
            <a:off x="0" y="76200"/>
            <a:ext cx="9144000" cy="1371600"/>
          </a:xfrm>
        </p:spPr>
        <p:txBody>
          <a:bodyPr/>
          <a:lstStyle/>
          <a:p>
            <a:r>
              <a:rPr lang="en-US" smtClean="0">
                <a:solidFill>
                  <a:schemeClr val="tx1"/>
                </a:solidFill>
              </a:rPr>
              <a:t>Targeting, de-escalating and discontinuing antibiotics</a:t>
            </a:r>
            <a:r>
              <a:rPr lang="en-US" smtClean="0"/>
              <a:t> </a:t>
            </a:r>
          </a:p>
        </p:txBody>
      </p:sp>
      <p:sp>
        <p:nvSpPr>
          <p:cNvPr id="121858" name="Rectangle 3"/>
          <p:cNvSpPr>
            <a:spLocks noGrp="1" noChangeArrowheads="1"/>
          </p:cNvSpPr>
          <p:nvPr>
            <p:ph type="body" idx="4294967295"/>
          </p:nvPr>
        </p:nvSpPr>
        <p:spPr>
          <a:xfrm>
            <a:off x="838200" y="1600200"/>
            <a:ext cx="7772400" cy="4267200"/>
          </a:xfrm>
        </p:spPr>
        <p:txBody>
          <a:bodyPr/>
          <a:lstStyle/>
          <a:p>
            <a:pPr marL="231775" indent="-231775"/>
            <a:r>
              <a:rPr lang="en-US" smtClean="0"/>
              <a:t>The empiric regimen is very often NOT the regimen that should be continued for the full treatment course</a:t>
            </a:r>
            <a:br>
              <a:rPr lang="en-US" smtClean="0"/>
            </a:br>
            <a:endParaRPr lang="en-US" smtClean="0"/>
          </a:p>
          <a:p>
            <a:pPr marL="231775" indent="-231775"/>
            <a:r>
              <a:rPr lang="en-US" smtClean="0"/>
              <a:t>GET CULTURES and use the data to target therapy using the most narrow spectrum agent possible.</a:t>
            </a:r>
            <a:r>
              <a:rPr lang="en-US" smtClean="0">
                <a:solidFill>
                  <a:schemeClr val="bg2"/>
                </a:solidFill>
              </a:rPr>
              <a:t> </a:t>
            </a:r>
            <a:br>
              <a:rPr lang="en-US" smtClean="0">
                <a:solidFill>
                  <a:schemeClr val="bg2"/>
                </a:solidFill>
              </a:rPr>
            </a:br>
            <a:endParaRPr lang="en-US" smtClean="0">
              <a:solidFill>
                <a:schemeClr val="bg2"/>
              </a:solidFill>
            </a:endParaRPr>
          </a:p>
          <a:p>
            <a:pPr marL="231775" indent="-231775"/>
            <a:r>
              <a:rPr lang="en-US" smtClean="0">
                <a:solidFill>
                  <a:srgbClr val="FF3300"/>
                </a:solidFill>
              </a:rPr>
              <a:t>Take an “Antibiotic Time Out” – reassess after 48-72 hours</a:t>
            </a:r>
          </a:p>
        </p:txBody>
      </p:sp>
      <p:sp>
        <p:nvSpPr>
          <p:cNvPr id="8" name="Slide Number Placeholder 8"/>
          <p:cNvSpPr txBox="1">
            <a:spLocks/>
          </p:cNvSpPr>
          <p:nvPr/>
        </p:nvSpPr>
        <p:spPr>
          <a:xfrm>
            <a:off x="0" y="6477000"/>
            <a:ext cx="609600" cy="381000"/>
          </a:xfrm>
          <a:prstGeom prst="rect">
            <a:avLst/>
          </a:prstGeom>
        </p:spPr>
        <p:txBody>
          <a:bodyPr/>
          <a:lstStyle/>
          <a:p>
            <a:pPr>
              <a:defRPr/>
            </a:pPr>
            <a:fld id="{BE46D254-10BF-4511-9B71-FA1BE8404D37}" type="slidenum">
              <a:rPr lang="en-US" sz="140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pPr>
                <a:defRPr/>
              </a:pPr>
              <a:t>32</a:t>
            </a:fld>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1858">
                                            <p:txEl>
                                              <p:pRg st="2" end="2"/>
                                            </p:txEl>
                                          </p:spTgt>
                                        </p:tgtEl>
                                      </p:cBhvr>
                                    </p:animEffect>
                                    <p:animScale>
                                      <p:cBhvr>
                                        <p:cTn id="7" dur="250" autoRev="1" fill="hold"/>
                                        <p:tgtEl>
                                          <p:spTgt spid="121858">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idx="4294967295"/>
          </p:nvPr>
        </p:nvSpPr>
        <p:spPr/>
        <p:txBody>
          <a:bodyPr/>
          <a:lstStyle/>
          <a:p>
            <a:r>
              <a:rPr lang="en-US" smtClean="0"/>
              <a:t>Culture Data</a:t>
            </a:r>
          </a:p>
        </p:txBody>
      </p:sp>
      <p:sp>
        <p:nvSpPr>
          <p:cNvPr id="125954" name="Content Placeholder 2"/>
          <p:cNvSpPr>
            <a:spLocks noGrp="1"/>
          </p:cNvSpPr>
          <p:nvPr>
            <p:ph idx="4294967295"/>
          </p:nvPr>
        </p:nvSpPr>
        <p:spPr>
          <a:xfrm>
            <a:off x="533400" y="1371600"/>
            <a:ext cx="8229600" cy="4525963"/>
          </a:xfrm>
        </p:spPr>
        <p:txBody>
          <a:bodyPr/>
          <a:lstStyle/>
          <a:p>
            <a:pPr marL="0" indent="0">
              <a:lnSpc>
                <a:spcPct val="80000"/>
              </a:lnSpc>
              <a:buFontTx/>
              <a:buNone/>
            </a:pPr>
            <a:r>
              <a:rPr lang="en-US" sz="1100" b="1" smtClean="0"/>
              <a:t>Collect date:  </a:t>
            </a:r>
            <a:r>
              <a:rPr lang="en-US" sz="1100" smtClean="0"/>
              <a:t>	04/15/12 08:35    </a:t>
            </a:r>
          </a:p>
          <a:p>
            <a:pPr marL="0" indent="0">
              <a:lnSpc>
                <a:spcPct val="80000"/>
              </a:lnSpc>
              <a:buFontTx/>
              <a:buNone/>
            </a:pPr>
            <a:r>
              <a:rPr lang="en-US" sz="1100" b="1" smtClean="0"/>
              <a:t>Result Date:  </a:t>
            </a:r>
            <a:r>
              <a:rPr lang="en-US" sz="1100" smtClean="0"/>
              <a:t>	04/17/12 09:33    </a:t>
            </a:r>
          </a:p>
          <a:p>
            <a:pPr marL="0" indent="0">
              <a:lnSpc>
                <a:spcPct val="80000"/>
              </a:lnSpc>
              <a:buFontTx/>
              <a:buNone/>
            </a:pPr>
            <a:endParaRPr lang="en-US" sz="1100" smtClean="0"/>
          </a:p>
          <a:p>
            <a:pPr marL="0" indent="0">
              <a:lnSpc>
                <a:spcPct val="80000"/>
              </a:lnSpc>
              <a:buFontTx/>
              <a:buNone/>
            </a:pPr>
            <a:r>
              <a:rPr lang="en-US" sz="1100" smtClean="0"/>
              <a:t>SPECIMEN DESCRIPTION : URINE CLEAN CATCH/MIDSTREAM</a:t>
            </a:r>
          </a:p>
          <a:p>
            <a:pPr marL="0" indent="0">
              <a:lnSpc>
                <a:spcPct val="80000"/>
              </a:lnSpc>
              <a:buFontTx/>
              <a:buNone/>
            </a:pPr>
            <a:endParaRPr lang="en-US" sz="1100" smtClean="0"/>
          </a:p>
          <a:p>
            <a:pPr marL="0" indent="0">
              <a:lnSpc>
                <a:spcPct val="80000"/>
              </a:lnSpc>
              <a:buFontTx/>
              <a:buNone/>
            </a:pPr>
            <a:r>
              <a:rPr lang="it-IT" sz="1100" smtClean="0"/>
              <a:t>CULTURE : &gt;100,000 COL/ML  ESCHERICHIA COLI</a:t>
            </a:r>
          </a:p>
          <a:p>
            <a:pPr marL="0" indent="0">
              <a:lnSpc>
                <a:spcPct val="80000"/>
              </a:lnSpc>
              <a:buFontTx/>
              <a:buNone/>
            </a:pPr>
            <a:endParaRPr lang="en-US" sz="1100" smtClean="0"/>
          </a:p>
          <a:p>
            <a:pPr marL="0" indent="0">
              <a:lnSpc>
                <a:spcPct val="80000"/>
              </a:lnSpc>
              <a:buFontTx/>
              <a:buNone/>
            </a:pPr>
            <a:endParaRPr lang="en-US" sz="1100" smtClean="0"/>
          </a:p>
          <a:p>
            <a:pPr marL="0" indent="0">
              <a:lnSpc>
                <a:spcPct val="80000"/>
              </a:lnSpc>
              <a:buFontTx/>
              <a:buNone/>
            </a:pPr>
            <a:r>
              <a:rPr lang="it-IT" sz="1100" smtClean="0"/>
              <a:t>ORGANISM          	   &gt;100,000 COL/ML  ESCHERICHIA COLI</a:t>
            </a:r>
          </a:p>
          <a:p>
            <a:pPr marL="0" indent="0">
              <a:lnSpc>
                <a:spcPct val="80000"/>
              </a:lnSpc>
              <a:buFontTx/>
              <a:buNone/>
            </a:pPr>
            <a:endParaRPr lang="it-IT" sz="1100" smtClean="0"/>
          </a:p>
          <a:p>
            <a:pPr marL="0" indent="0">
              <a:lnSpc>
                <a:spcPct val="80000"/>
              </a:lnSpc>
              <a:buFontTx/>
              <a:buNone/>
            </a:pPr>
            <a:endParaRPr lang="it-IT" sz="1100" smtClean="0"/>
          </a:p>
          <a:p>
            <a:pPr marL="0" indent="0">
              <a:lnSpc>
                <a:spcPct val="80000"/>
              </a:lnSpc>
              <a:buFontTx/>
              <a:buNone/>
            </a:pPr>
            <a:r>
              <a:rPr lang="en-US" sz="1100" smtClean="0"/>
              <a:t>AMPICILLIN           		RESISTANT</a:t>
            </a:r>
          </a:p>
          <a:p>
            <a:pPr marL="0" indent="0">
              <a:lnSpc>
                <a:spcPct val="80000"/>
              </a:lnSpc>
              <a:buFontTx/>
              <a:buNone/>
            </a:pPr>
            <a:r>
              <a:rPr lang="en-US" sz="1100" smtClean="0"/>
              <a:t>AMPICILLIN/SULBACTAM 		INTERMEDIATE</a:t>
            </a:r>
          </a:p>
          <a:p>
            <a:pPr marL="0" indent="0">
              <a:lnSpc>
                <a:spcPct val="80000"/>
              </a:lnSpc>
              <a:buFontTx/>
              <a:buNone/>
            </a:pPr>
            <a:r>
              <a:rPr lang="en-US" sz="1100" smtClean="0"/>
              <a:t>AMOXICILLIN/CLAVULAN 		SUSCEPTIBLE</a:t>
            </a:r>
          </a:p>
          <a:p>
            <a:pPr marL="0" indent="0">
              <a:lnSpc>
                <a:spcPct val="80000"/>
              </a:lnSpc>
              <a:buFontTx/>
              <a:buNone/>
            </a:pPr>
            <a:r>
              <a:rPr lang="en-US" sz="1100" smtClean="0"/>
              <a:t>CEFAZOLIN            		SUSCEPTIBLE</a:t>
            </a:r>
          </a:p>
          <a:p>
            <a:pPr marL="0" indent="0">
              <a:lnSpc>
                <a:spcPct val="80000"/>
              </a:lnSpc>
              <a:buFontTx/>
              <a:buNone/>
            </a:pPr>
            <a:r>
              <a:rPr lang="en-US" sz="1100" smtClean="0"/>
              <a:t>CEFEPIME             		SUSCEPTIBLE</a:t>
            </a:r>
          </a:p>
          <a:p>
            <a:pPr marL="0" indent="0">
              <a:lnSpc>
                <a:spcPct val="80000"/>
              </a:lnSpc>
              <a:buFontTx/>
              <a:buNone/>
            </a:pPr>
            <a:r>
              <a:rPr lang="en-US" sz="1100" smtClean="0"/>
              <a:t>CEFTRIAXONE          		SUSCEPTIBLE</a:t>
            </a:r>
          </a:p>
          <a:p>
            <a:pPr marL="0" indent="0">
              <a:lnSpc>
                <a:spcPct val="80000"/>
              </a:lnSpc>
              <a:buFontTx/>
              <a:buNone/>
            </a:pPr>
            <a:r>
              <a:rPr lang="en-US" sz="1100" smtClean="0"/>
              <a:t>CIPROFLOXACIN        		SUSCEPTIBLE</a:t>
            </a:r>
          </a:p>
          <a:p>
            <a:pPr marL="0" indent="0">
              <a:lnSpc>
                <a:spcPct val="80000"/>
              </a:lnSpc>
              <a:buFontTx/>
              <a:buNone/>
            </a:pPr>
            <a:r>
              <a:rPr lang="en-US" sz="1100" smtClean="0"/>
              <a:t>ERTAPENEM            		SUSCEPTIBLE</a:t>
            </a:r>
          </a:p>
          <a:p>
            <a:pPr marL="0" indent="0">
              <a:lnSpc>
                <a:spcPct val="80000"/>
              </a:lnSpc>
              <a:buFontTx/>
              <a:buNone/>
            </a:pPr>
            <a:r>
              <a:rPr lang="en-US" sz="1100" smtClean="0"/>
              <a:t>GENTAMICIN           		SUSCEPTIBLE</a:t>
            </a:r>
          </a:p>
          <a:p>
            <a:pPr marL="0" indent="0">
              <a:lnSpc>
                <a:spcPct val="80000"/>
              </a:lnSpc>
              <a:buFontTx/>
              <a:buNone/>
            </a:pPr>
            <a:r>
              <a:rPr lang="en-US" sz="1100" smtClean="0"/>
              <a:t>LEVOFLOXACIN         		SUSCEPTIBLE</a:t>
            </a:r>
          </a:p>
          <a:p>
            <a:pPr marL="0" indent="0">
              <a:lnSpc>
                <a:spcPct val="80000"/>
              </a:lnSpc>
              <a:buFontTx/>
              <a:buNone/>
            </a:pPr>
            <a:r>
              <a:rPr lang="en-US" sz="1100" smtClean="0"/>
              <a:t>MEROPENEM            		SUSCEPTIBLE</a:t>
            </a:r>
          </a:p>
          <a:p>
            <a:pPr marL="0" indent="0">
              <a:lnSpc>
                <a:spcPct val="80000"/>
              </a:lnSpc>
              <a:buFontTx/>
              <a:buNone/>
            </a:pPr>
            <a:r>
              <a:rPr lang="en-US" sz="1100" smtClean="0"/>
              <a:t>NITROFURANTOIN       		SUSCEPTIBLE</a:t>
            </a:r>
          </a:p>
          <a:p>
            <a:pPr marL="0" indent="0">
              <a:lnSpc>
                <a:spcPct val="80000"/>
              </a:lnSpc>
              <a:buFontTx/>
              <a:buNone/>
            </a:pPr>
            <a:r>
              <a:rPr lang="en-US" sz="1100" smtClean="0"/>
              <a:t>PIPERACILLIN/TAZOBAC 		SUSCEPTIBLE</a:t>
            </a:r>
          </a:p>
          <a:p>
            <a:pPr marL="0" indent="0">
              <a:lnSpc>
                <a:spcPct val="80000"/>
              </a:lnSpc>
              <a:buFontTx/>
              <a:buNone/>
            </a:pPr>
            <a:r>
              <a:rPr lang="en-US" sz="1100" smtClean="0"/>
              <a:t>TRIMETH/SULFAMETHOX  		SUSCEPTIBLE</a:t>
            </a:r>
          </a:p>
          <a:p>
            <a:pPr marL="0" indent="0">
              <a:lnSpc>
                <a:spcPct val="80000"/>
              </a:lnSpc>
              <a:buFontTx/>
              <a:buNone/>
            </a:pPr>
            <a:r>
              <a:rPr lang="en-US" sz="1100" smtClean="0"/>
              <a:t>TETRACYCLINE         		SUSCEPTIBLE </a:t>
            </a:r>
          </a:p>
          <a:p>
            <a:pPr marL="0" indent="0">
              <a:lnSpc>
                <a:spcPct val="80000"/>
              </a:lnSpc>
              <a:buFontTx/>
              <a:buNone/>
            </a:pPr>
            <a:endParaRPr lang="en-US" sz="1100" smtClean="0"/>
          </a:p>
          <a:p>
            <a:pPr marL="0" indent="0">
              <a:lnSpc>
                <a:spcPct val="80000"/>
              </a:lnSpc>
            </a:pPr>
            <a:endParaRPr lang="en-US" sz="8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idx="4294967295"/>
          </p:nvPr>
        </p:nvSpPr>
        <p:spPr/>
        <p:txBody>
          <a:bodyPr/>
          <a:lstStyle/>
          <a:p>
            <a:r>
              <a:rPr lang="en-US" sz="4000" smtClean="0"/>
              <a:t>Choosing the perfect antibiotic…</a:t>
            </a:r>
          </a:p>
        </p:txBody>
      </p:sp>
      <p:sp>
        <p:nvSpPr>
          <p:cNvPr id="125954" name="Content Placeholder 2"/>
          <p:cNvSpPr>
            <a:spLocks noGrp="1"/>
          </p:cNvSpPr>
          <p:nvPr>
            <p:ph idx="4294967295"/>
          </p:nvPr>
        </p:nvSpPr>
        <p:spPr>
          <a:xfrm>
            <a:off x="457200" y="1600200"/>
            <a:ext cx="8229600" cy="4953000"/>
          </a:xfrm>
        </p:spPr>
        <p:txBody>
          <a:bodyPr/>
          <a:lstStyle/>
          <a:p>
            <a:r>
              <a:rPr lang="en-US" sz="2700" smtClean="0"/>
              <a:t>Empiric:</a:t>
            </a:r>
          </a:p>
          <a:p>
            <a:pPr lvl="1"/>
            <a:r>
              <a:rPr lang="en-US" sz="2300" smtClean="0"/>
              <a:t>Needs to get into urinary tract</a:t>
            </a:r>
          </a:p>
          <a:p>
            <a:pPr lvl="2"/>
            <a:r>
              <a:rPr lang="en-US" sz="2000" smtClean="0"/>
              <a:t>And sometimes the prostate</a:t>
            </a:r>
          </a:p>
          <a:p>
            <a:pPr lvl="1"/>
            <a:r>
              <a:rPr lang="en-US" sz="2300" smtClean="0"/>
              <a:t>Patient’s microbiology and antibiotic history</a:t>
            </a:r>
          </a:p>
          <a:p>
            <a:pPr lvl="1"/>
            <a:r>
              <a:rPr lang="en-US" sz="2300" smtClean="0"/>
              <a:t>Minimize adverse effects</a:t>
            </a:r>
          </a:p>
          <a:p>
            <a:pPr lvl="2"/>
            <a:r>
              <a:rPr lang="en-US" sz="2200" smtClean="0"/>
              <a:t>Other medical problems (renal insufficiency, </a:t>
            </a:r>
            <a:r>
              <a:rPr lang="en-US" sz="2200" i="1" smtClean="0"/>
              <a:t>C.diff</a:t>
            </a:r>
            <a:r>
              <a:rPr lang="en-US" sz="2200" smtClean="0"/>
              <a:t>, etc)</a:t>
            </a:r>
            <a:endParaRPr lang="en-US" sz="2000" smtClean="0"/>
          </a:p>
          <a:p>
            <a:pPr lvl="1"/>
            <a:r>
              <a:rPr lang="en-US" sz="2300" smtClean="0"/>
              <a:t>Avoid drug interactions</a:t>
            </a:r>
          </a:p>
          <a:p>
            <a:pPr lvl="1"/>
            <a:r>
              <a:rPr lang="en-US" sz="2300" smtClean="0"/>
              <a:t>Allergy</a:t>
            </a:r>
          </a:p>
          <a:p>
            <a:pPr lvl="1"/>
            <a:r>
              <a:rPr lang="en-US" sz="2300" smtClean="0"/>
              <a:t>Threshold for failure</a:t>
            </a:r>
          </a:p>
          <a:p>
            <a:pPr lvl="1"/>
            <a:r>
              <a:rPr lang="en-US" sz="2300" smtClean="0"/>
              <a:t>Antibiogram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5954">
                                            <p:txEl>
                                              <p:pRg st="1" end="1"/>
                                            </p:txEl>
                                          </p:spTgt>
                                        </p:tgtEl>
                                        <p:attrNameLst>
                                          <p:attrName>style.visibility</p:attrName>
                                        </p:attrNameLst>
                                      </p:cBhvr>
                                      <p:to>
                                        <p:strVal val="visible"/>
                                      </p:to>
                                    </p:set>
                                    <p:anim calcmode="lin" valueType="num">
                                      <p:cBhvr additive="base">
                                        <p:cTn id="7" dur="500" fill="hold"/>
                                        <p:tgtEl>
                                          <p:spTgt spid="12595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595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5954">
                                            <p:txEl>
                                              <p:pRg st="2" end="2"/>
                                            </p:txEl>
                                          </p:spTgt>
                                        </p:tgtEl>
                                        <p:attrNameLst>
                                          <p:attrName>style.visibility</p:attrName>
                                        </p:attrNameLst>
                                      </p:cBhvr>
                                      <p:to>
                                        <p:strVal val="visible"/>
                                      </p:to>
                                    </p:set>
                                    <p:anim calcmode="lin" valueType="num">
                                      <p:cBhvr additive="base">
                                        <p:cTn id="13" dur="500" fill="hold"/>
                                        <p:tgtEl>
                                          <p:spTgt spid="12595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595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5954">
                                            <p:txEl>
                                              <p:pRg st="3" end="3"/>
                                            </p:txEl>
                                          </p:spTgt>
                                        </p:tgtEl>
                                        <p:attrNameLst>
                                          <p:attrName>style.visibility</p:attrName>
                                        </p:attrNameLst>
                                      </p:cBhvr>
                                      <p:to>
                                        <p:strVal val="visible"/>
                                      </p:to>
                                    </p:set>
                                    <p:anim calcmode="lin" valueType="num">
                                      <p:cBhvr additive="base">
                                        <p:cTn id="19" dur="500" fill="hold"/>
                                        <p:tgtEl>
                                          <p:spTgt spid="12595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595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5954">
                                            <p:txEl>
                                              <p:pRg st="4" end="4"/>
                                            </p:txEl>
                                          </p:spTgt>
                                        </p:tgtEl>
                                        <p:attrNameLst>
                                          <p:attrName>style.visibility</p:attrName>
                                        </p:attrNameLst>
                                      </p:cBhvr>
                                      <p:to>
                                        <p:strVal val="visible"/>
                                      </p:to>
                                    </p:set>
                                    <p:anim calcmode="lin" valueType="num">
                                      <p:cBhvr additive="base">
                                        <p:cTn id="25" dur="500" fill="hold"/>
                                        <p:tgtEl>
                                          <p:spTgt spid="12595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595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25954">
                                            <p:txEl>
                                              <p:pRg st="5" end="5"/>
                                            </p:txEl>
                                          </p:spTgt>
                                        </p:tgtEl>
                                        <p:attrNameLst>
                                          <p:attrName>style.visibility</p:attrName>
                                        </p:attrNameLst>
                                      </p:cBhvr>
                                      <p:to>
                                        <p:strVal val="visible"/>
                                      </p:to>
                                    </p:set>
                                    <p:anim calcmode="lin" valueType="num">
                                      <p:cBhvr additive="base">
                                        <p:cTn id="31" dur="500" fill="hold"/>
                                        <p:tgtEl>
                                          <p:spTgt spid="12595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595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25954">
                                            <p:txEl>
                                              <p:pRg st="6" end="6"/>
                                            </p:txEl>
                                          </p:spTgt>
                                        </p:tgtEl>
                                        <p:attrNameLst>
                                          <p:attrName>style.visibility</p:attrName>
                                        </p:attrNameLst>
                                      </p:cBhvr>
                                      <p:to>
                                        <p:strVal val="visible"/>
                                      </p:to>
                                    </p:set>
                                    <p:anim calcmode="lin" valueType="num">
                                      <p:cBhvr additive="base">
                                        <p:cTn id="37" dur="500" fill="hold"/>
                                        <p:tgtEl>
                                          <p:spTgt spid="125954">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595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25954">
                                            <p:txEl>
                                              <p:pRg st="7" end="7"/>
                                            </p:txEl>
                                          </p:spTgt>
                                        </p:tgtEl>
                                        <p:attrNameLst>
                                          <p:attrName>style.visibility</p:attrName>
                                        </p:attrNameLst>
                                      </p:cBhvr>
                                      <p:to>
                                        <p:strVal val="visible"/>
                                      </p:to>
                                    </p:set>
                                    <p:anim calcmode="lin" valueType="num">
                                      <p:cBhvr additive="base">
                                        <p:cTn id="43" dur="500" fill="hold"/>
                                        <p:tgtEl>
                                          <p:spTgt spid="125954">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595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25954">
                                            <p:txEl>
                                              <p:pRg st="8" end="8"/>
                                            </p:txEl>
                                          </p:spTgt>
                                        </p:tgtEl>
                                        <p:attrNameLst>
                                          <p:attrName>style.visibility</p:attrName>
                                        </p:attrNameLst>
                                      </p:cBhvr>
                                      <p:to>
                                        <p:strVal val="visible"/>
                                      </p:to>
                                    </p:set>
                                    <p:anim calcmode="lin" valueType="num">
                                      <p:cBhvr additive="base">
                                        <p:cTn id="49" dur="500" fill="hold"/>
                                        <p:tgtEl>
                                          <p:spTgt spid="125954">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2595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25954">
                                            <p:txEl>
                                              <p:pRg st="9" end="9"/>
                                            </p:txEl>
                                          </p:spTgt>
                                        </p:tgtEl>
                                        <p:attrNameLst>
                                          <p:attrName>style.visibility</p:attrName>
                                        </p:attrNameLst>
                                      </p:cBhvr>
                                      <p:to>
                                        <p:strVal val="visible"/>
                                      </p:to>
                                    </p:set>
                                    <p:anim calcmode="lin" valueType="num">
                                      <p:cBhvr additive="base">
                                        <p:cTn id="55" dur="500" fill="hold"/>
                                        <p:tgtEl>
                                          <p:spTgt spid="125954">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25954">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idx="4294967295"/>
          </p:nvPr>
        </p:nvSpPr>
        <p:spPr/>
        <p:txBody>
          <a:bodyPr/>
          <a:lstStyle/>
          <a:p>
            <a:r>
              <a:rPr lang="en-US" sz="4000" smtClean="0"/>
              <a:t>Choosing the perfect antibiotic…</a:t>
            </a:r>
          </a:p>
        </p:txBody>
      </p:sp>
      <p:sp>
        <p:nvSpPr>
          <p:cNvPr id="126978" name="Rectangle 3"/>
          <p:cNvSpPr>
            <a:spLocks noGrp="1" noChangeArrowheads="1"/>
          </p:cNvSpPr>
          <p:nvPr>
            <p:ph type="body" idx="4294967295"/>
          </p:nvPr>
        </p:nvSpPr>
        <p:spPr/>
        <p:txBody>
          <a:bodyPr/>
          <a:lstStyle/>
          <a:p>
            <a:r>
              <a:rPr lang="en-US" sz="2700" smtClean="0"/>
              <a:t>Targeted</a:t>
            </a:r>
          </a:p>
          <a:p>
            <a:pPr lvl="1"/>
            <a:r>
              <a:rPr lang="en-US" sz="2300" smtClean="0"/>
              <a:t>Treat specific organism</a:t>
            </a:r>
          </a:p>
          <a:p>
            <a:pPr lvl="1"/>
            <a:r>
              <a:rPr lang="en-US" sz="2300" smtClean="0"/>
              <a:t>Narrowest spectrum possible</a:t>
            </a:r>
          </a:p>
          <a:p>
            <a:pPr lvl="1"/>
            <a:r>
              <a:rPr lang="en-US" sz="2300" smtClean="0"/>
              <a:t>Compliance</a:t>
            </a:r>
          </a:p>
          <a:p>
            <a:pPr lvl="1"/>
            <a:r>
              <a:rPr lang="en-US" sz="2300" smtClean="0"/>
              <a:t>Cost</a:t>
            </a:r>
          </a:p>
          <a:p>
            <a:pPr lvl="1"/>
            <a:r>
              <a:rPr lang="en-US" sz="2300" smtClean="0"/>
              <a:t>Oral option?</a:t>
            </a:r>
          </a:p>
          <a:p>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6978">
                                            <p:txEl>
                                              <p:pRg st="1" end="1"/>
                                            </p:txEl>
                                          </p:spTgt>
                                        </p:tgtEl>
                                        <p:attrNameLst>
                                          <p:attrName>style.visibility</p:attrName>
                                        </p:attrNameLst>
                                      </p:cBhvr>
                                      <p:to>
                                        <p:strVal val="visible"/>
                                      </p:to>
                                    </p:set>
                                    <p:anim calcmode="lin" valueType="num">
                                      <p:cBhvr additive="base">
                                        <p:cTn id="7" dur="500" fill="hold"/>
                                        <p:tgtEl>
                                          <p:spTgt spid="12697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69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6978">
                                            <p:txEl>
                                              <p:pRg st="2" end="2"/>
                                            </p:txEl>
                                          </p:spTgt>
                                        </p:tgtEl>
                                        <p:attrNameLst>
                                          <p:attrName>style.visibility</p:attrName>
                                        </p:attrNameLst>
                                      </p:cBhvr>
                                      <p:to>
                                        <p:strVal val="visible"/>
                                      </p:to>
                                    </p:set>
                                    <p:anim calcmode="lin" valueType="num">
                                      <p:cBhvr additive="base">
                                        <p:cTn id="13" dur="500" fill="hold"/>
                                        <p:tgtEl>
                                          <p:spTgt spid="12697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697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6978">
                                            <p:txEl>
                                              <p:pRg st="3" end="3"/>
                                            </p:txEl>
                                          </p:spTgt>
                                        </p:tgtEl>
                                        <p:attrNameLst>
                                          <p:attrName>style.visibility</p:attrName>
                                        </p:attrNameLst>
                                      </p:cBhvr>
                                      <p:to>
                                        <p:strVal val="visible"/>
                                      </p:to>
                                    </p:set>
                                    <p:anim calcmode="lin" valueType="num">
                                      <p:cBhvr additive="base">
                                        <p:cTn id="19" dur="500" fill="hold"/>
                                        <p:tgtEl>
                                          <p:spTgt spid="126978">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697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6978">
                                            <p:txEl>
                                              <p:pRg st="4" end="4"/>
                                            </p:txEl>
                                          </p:spTgt>
                                        </p:tgtEl>
                                        <p:attrNameLst>
                                          <p:attrName>style.visibility</p:attrName>
                                        </p:attrNameLst>
                                      </p:cBhvr>
                                      <p:to>
                                        <p:strVal val="visible"/>
                                      </p:to>
                                    </p:set>
                                    <p:anim calcmode="lin" valueType="num">
                                      <p:cBhvr additive="base">
                                        <p:cTn id="25" dur="500" fill="hold"/>
                                        <p:tgtEl>
                                          <p:spTgt spid="12697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697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26978">
                                            <p:txEl>
                                              <p:pRg st="5" end="5"/>
                                            </p:txEl>
                                          </p:spTgt>
                                        </p:tgtEl>
                                        <p:attrNameLst>
                                          <p:attrName>style.visibility</p:attrName>
                                        </p:attrNameLst>
                                      </p:cBhvr>
                                      <p:to>
                                        <p:strVal val="visible"/>
                                      </p:to>
                                    </p:set>
                                    <p:anim calcmode="lin" valueType="num">
                                      <p:cBhvr additive="base">
                                        <p:cTn id="31" dur="500" fill="hold"/>
                                        <p:tgtEl>
                                          <p:spTgt spid="12697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697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idx="4294967295"/>
          </p:nvPr>
        </p:nvSpPr>
        <p:spPr/>
        <p:txBody>
          <a:bodyPr/>
          <a:lstStyle/>
          <a:p>
            <a:r>
              <a:rPr lang="en-US" sz="4000" smtClean="0"/>
              <a:t>Recommendations from the Guidelines</a:t>
            </a:r>
          </a:p>
        </p:txBody>
      </p:sp>
      <p:sp>
        <p:nvSpPr>
          <p:cNvPr id="130050" name="Content Placeholder 2"/>
          <p:cNvSpPr>
            <a:spLocks noGrp="1"/>
          </p:cNvSpPr>
          <p:nvPr>
            <p:ph idx="4294967295"/>
          </p:nvPr>
        </p:nvSpPr>
        <p:spPr/>
        <p:txBody>
          <a:bodyPr/>
          <a:lstStyle/>
          <a:p>
            <a:endParaRPr lang="en-US" smtClean="0"/>
          </a:p>
        </p:txBody>
      </p:sp>
      <p:pic>
        <p:nvPicPr>
          <p:cNvPr id="2050" name="Picture 2"/>
          <p:cNvPicPr>
            <a:picLocks noChangeAspect="1" noChangeArrowheads="1"/>
          </p:cNvPicPr>
          <p:nvPr/>
        </p:nvPicPr>
        <p:blipFill>
          <a:blip r:embed="rId3"/>
          <a:srcRect/>
          <a:stretch>
            <a:fillRect/>
          </a:stretch>
        </p:blipFill>
        <p:spPr bwMode="auto">
          <a:xfrm>
            <a:off x="39688" y="1447800"/>
            <a:ext cx="4495800" cy="6019800"/>
          </a:xfrm>
          <a:prstGeom prst="rect">
            <a:avLst/>
          </a:prstGeom>
          <a:noFill/>
          <a:ln w="9525">
            <a:noFill/>
            <a:miter lim="800000"/>
            <a:headEnd/>
            <a:tailEnd/>
          </a:ln>
        </p:spPr>
      </p:pic>
      <p:pic>
        <p:nvPicPr>
          <p:cNvPr id="2051" name="Picture 3"/>
          <p:cNvPicPr>
            <a:picLocks noChangeAspect="1" noChangeArrowheads="1"/>
          </p:cNvPicPr>
          <p:nvPr/>
        </p:nvPicPr>
        <p:blipFill>
          <a:blip r:embed="rId4"/>
          <a:srcRect/>
          <a:stretch>
            <a:fillRect/>
          </a:stretch>
        </p:blipFill>
        <p:spPr bwMode="auto">
          <a:xfrm>
            <a:off x="1676400" y="2590800"/>
            <a:ext cx="5045075" cy="6524625"/>
          </a:xfrm>
          <a:prstGeom prst="rect">
            <a:avLst/>
          </a:prstGeom>
          <a:noFill/>
          <a:ln w="9525">
            <a:noFill/>
            <a:miter lim="800000"/>
            <a:headEnd/>
            <a:tailEnd/>
          </a:ln>
        </p:spPr>
      </p:pic>
      <p:pic>
        <p:nvPicPr>
          <p:cNvPr id="2052" name="Picture 4"/>
          <p:cNvPicPr>
            <a:picLocks noChangeAspect="1" noChangeArrowheads="1"/>
          </p:cNvPicPr>
          <p:nvPr/>
        </p:nvPicPr>
        <p:blipFill>
          <a:blip r:embed="rId5"/>
          <a:srcRect/>
          <a:stretch>
            <a:fillRect/>
          </a:stretch>
        </p:blipFill>
        <p:spPr bwMode="auto">
          <a:xfrm>
            <a:off x="3862388" y="4457700"/>
            <a:ext cx="5281612" cy="700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idx="4294967295"/>
          </p:nvPr>
        </p:nvSpPr>
        <p:spPr/>
        <p:txBody>
          <a:bodyPr/>
          <a:lstStyle/>
          <a:p>
            <a:r>
              <a:rPr lang="en-US" smtClean="0"/>
              <a:t>Uncomplicated UTI: Lower Tract</a:t>
            </a:r>
          </a:p>
        </p:txBody>
      </p:sp>
      <p:sp>
        <p:nvSpPr>
          <p:cNvPr id="132098" name="Content Placeholder 2"/>
          <p:cNvSpPr>
            <a:spLocks noGrp="1"/>
          </p:cNvSpPr>
          <p:nvPr>
            <p:ph idx="4294967295"/>
          </p:nvPr>
        </p:nvSpPr>
        <p:spPr/>
        <p:txBody>
          <a:bodyPr/>
          <a:lstStyle/>
          <a:p>
            <a:endParaRPr lang="en-US" smtClean="0"/>
          </a:p>
        </p:txBody>
      </p:sp>
      <p:pic>
        <p:nvPicPr>
          <p:cNvPr id="132099" name="Picture 2"/>
          <p:cNvPicPr>
            <a:picLocks noChangeAspect="1" noChangeArrowheads="1"/>
          </p:cNvPicPr>
          <p:nvPr/>
        </p:nvPicPr>
        <p:blipFill>
          <a:blip r:embed="rId3"/>
          <a:srcRect/>
          <a:stretch>
            <a:fillRect/>
          </a:stretch>
        </p:blipFill>
        <p:spPr bwMode="auto">
          <a:xfrm>
            <a:off x="1828800" y="1447800"/>
            <a:ext cx="5486400" cy="4819650"/>
          </a:xfrm>
          <a:prstGeom prst="rect">
            <a:avLst/>
          </a:prstGeom>
          <a:noFill/>
          <a:ln w="9525">
            <a:noFill/>
            <a:miter lim="800000"/>
            <a:headEnd/>
            <a:tailEnd/>
          </a:ln>
        </p:spPr>
      </p:pic>
      <p:cxnSp>
        <p:nvCxnSpPr>
          <p:cNvPr id="5" name="Straight Connector 4"/>
          <p:cNvCxnSpPr/>
          <p:nvPr/>
        </p:nvCxnSpPr>
        <p:spPr>
          <a:xfrm flipV="1">
            <a:off x="2590800" y="4648200"/>
            <a:ext cx="1143000" cy="685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762000" y="2590800"/>
            <a:ext cx="1189038" cy="0"/>
          </a:xfrm>
          <a:prstGeom prst="straightConnector1">
            <a:avLst/>
          </a:prstGeom>
          <a:ln w="57150">
            <a:headEnd w="lg" len="lg"/>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62000" y="3276600"/>
            <a:ext cx="1189038" cy="0"/>
          </a:xfrm>
          <a:prstGeom prst="straightConnector1">
            <a:avLst/>
          </a:prstGeom>
          <a:ln w="57150">
            <a:headEnd w="lg" len="lg"/>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62000" y="4267200"/>
            <a:ext cx="1189038" cy="0"/>
          </a:xfrm>
          <a:prstGeom prst="straightConnector1">
            <a:avLst/>
          </a:prstGeom>
          <a:ln w="57150">
            <a:headEnd w="lg" len="lg"/>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786563" y="2286000"/>
            <a:ext cx="1057275" cy="0"/>
          </a:xfrm>
          <a:prstGeom prst="straightConnector1">
            <a:avLst/>
          </a:prstGeom>
          <a:ln w="57150">
            <a:headEnd w="lg" len="lg"/>
            <a:tailEnd type="arrow"/>
          </a:ln>
        </p:spPr>
        <p:style>
          <a:lnRef idx="1">
            <a:schemeClr val="accent1"/>
          </a:lnRef>
          <a:fillRef idx="0">
            <a:schemeClr val="accent1"/>
          </a:fillRef>
          <a:effectRef idx="0">
            <a:schemeClr val="accent1"/>
          </a:effectRef>
          <a:fontRef idx="minor">
            <a:schemeClr val="tx1"/>
          </a:fontRef>
        </p:style>
      </p:cxnSp>
      <p:sp>
        <p:nvSpPr>
          <p:cNvPr id="132105" name="TextBox 3"/>
          <p:cNvSpPr txBox="1">
            <a:spLocks noChangeArrowheads="1"/>
          </p:cNvSpPr>
          <p:nvPr/>
        </p:nvSpPr>
        <p:spPr bwMode="auto">
          <a:xfrm>
            <a:off x="304800" y="6267450"/>
            <a:ext cx="6858000" cy="369888"/>
          </a:xfrm>
          <a:prstGeom prst="rect">
            <a:avLst/>
          </a:prstGeom>
          <a:noFill/>
          <a:ln w="9525">
            <a:noFill/>
            <a:miter lim="800000"/>
            <a:headEnd/>
            <a:tailEnd/>
          </a:ln>
        </p:spPr>
        <p:txBody>
          <a:bodyPr>
            <a:spAutoFit/>
          </a:bodyPr>
          <a:lstStyle/>
          <a:p>
            <a:r>
              <a:rPr lang="en-US">
                <a:latin typeface="Calibri" pitchFamily="34" charset="0"/>
              </a:rPr>
              <a:t>Gupta K et al.  Clinical Infectious Diseases 2011;52(5):e103-120.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idx="4294967295"/>
          </p:nvPr>
        </p:nvSpPr>
        <p:spPr/>
        <p:txBody>
          <a:bodyPr/>
          <a:lstStyle/>
          <a:p>
            <a:r>
              <a:rPr lang="en-US" sz="4000" smtClean="0"/>
              <a:t>Nitrofurantoin (Macrobid, Macrodantin)</a:t>
            </a:r>
          </a:p>
        </p:txBody>
      </p:sp>
      <p:sp>
        <p:nvSpPr>
          <p:cNvPr id="134146" name="Content Placeholder 3"/>
          <p:cNvSpPr>
            <a:spLocks noGrp="1"/>
          </p:cNvSpPr>
          <p:nvPr>
            <p:ph sz="half" idx="4294967295"/>
          </p:nvPr>
        </p:nvSpPr>
        <p:spPr>
          <a:xfrm>
            <a:off x="457200" y="1600200"/>
            <a:ext cx="4038600" cy="4525963"/>
          </a:xfrm>
        </p:spPr>
        <p:txBody>
          <a:bodyPr/>
          <a:lstStyle/>
          <a:p>
            <a:pPr>
              <a:lnSpc>
                <a:spcPct val="80000"/>
              </a:lnSpc>
            </a:pPr>
            <a:r>
              <a:rPr lang="en-US" sz="2600" smtClean="0"/>
              <a:t>DRUG INTERACTIONS</a:t>
            </a:r>
          </a:p>
          <a:p>
            <a:pPr lvl="1">
              <a:lnSpc>
                <a:spcPct val="80000"/>
              </a:lnSpc>
            </a:pPr>
            <a:r>
              <a:rPr lang="en-US" sz="2200" smtClean="0"/>
              <a:t>Minimal</a:t>
            </a:r>
          </a:p>
          <a:p>
            <a:pPr lvl="1">
              <a:lnSpc>
                <a:spcPct val="80000"/>
              </a:lnSpc>
            </a:pPr>
            <a:r>
              <a:rPr lang="en-US" sz="2200" smtClean="0"/>
              <a:t>Concomitant administration of a magnesium trisilicate antacid may decrease the absorption of nitrofurantoin</a:t>
            </a:r>
          </a:p>
          <a:p>
            <a:pPr lvl="1">
              <a:lnSpc>
                <a:spcPct val="80000"/>
              </a:lnSpc>
            </a:pPr>
            <a:r>
              <a:rPr lang="en-US" sz="2200" smtClean="0"/>
              <a:t>Nitrofurantoin may reduce the effect of quinolone antibiotics</a:t>
            </a:r>
          </a:p>
          <a:p>
            <a:pPr lvl="1">
              <a:lnSpc>
                <a:spcPct val="80000"/>
              </a:lnSpc>
            </a:pPr>
            <a:r>
              <a:rPr lang="en-US" sz="2200" smtClean="0"/>
              <a:t>Fluconazole: increased risk of pulmonary and hepatic toxicity</a:t>
            </a:r>
          </a:p>
          <a:p>
            <a:pPr>
              <a:lnSpc>
                <a:spcPct val="80000"/>
              </a:lnSpc>
            </a:pPr>
            <a:endParaRPr lang="en-US" sz="2600" smtClean="0"/>
          </a:p>
        </p:txBody>
      </p:sp>
      <p:sp>
        <p:nvSpPr>
          <p:cNvPr id="134147" name="Content Placeholder 4"/>
          <p:cNvSpPr>
            <a:spLocks noGrp="1"/>
          </p:cNvSpPr>
          <p:nvPr>
            <p:ph sz="half" idx="4294967295"/>
          </p:nvPr>
        </p:nvSpPr>
        <p:spPr>
          <a:xfrm>
            <a:off x="4648200" y="1752600"/>
            <a:ext cx="4038600" cy="4525963"/>
          </a:xfrm>
        </p:spPr>
        <p:txBody>
          <a:bodyPr/>
          <a:lstStyle/>
          <a:p>
            <a:pPr>
              <a:lnSpc>
                <a:spcPct val="80000"/>
              </a:lnSpc>
            </a:pPr>
            <a:r>
              <a:rPr lang="en-US" sz="2000" smtClean="0"/>
              <a:t>Not for systemic infection</a:t>
            </a:r>
          </a:p>
          <a:p>
            <a:pPr>
              <a:lnSpc>
                <a:spcPct val="80000"/>
              </a:lnSpc>
            </a:pPr>
            <a:r>
              <a:rPr lang="en-US" sz="2000" smtClean="0"/>
              <a:t>Avoid if creatinine clearance less than 60</a:t>
            </a:r>
          </a:p>
          <a:p>
            <a:pPr lvl="1">
              <a:lnSpc>
                <a:spcPct val="80000"/>
              </a:lnSpc>
            </a:pPr>
            <a:r>
              <a:rPr lang="en-US" sz="2000" smtClean="0"/>
              <a:t>Due to potentiation of adverse effects</a:t>
            </a:r>
          </a:p>
          <a:p>
            <a:pPr>
              <a:lnSpc>
                <a:spcPct val="80000"/>
              </a:lnSpc>
            </a:pPr>
            <a:r>
              <a:rPr lang="en-US" sz="2000" smtClean="0"/>
              <a:t>Common side effects: nausea, headache</a:t>
            </a:r>
          </a:p>
          <a:p>
            <a:pPr>
              <a:lnSpc>
                <a:spcPct val="80000"/>
              </a:lnSpc>
            </a:pPr>
            <a:r>
              <a:rPr lang="en-US" sz="2000" smtClean="0"/>
              <a:t>Other serious adverse effects: </a:t>
            </a:r>
          </a:p>
          <a:p>
            <a:pPr lvl="1">
              <a:lnSpc>
                <a:spcPct val="80000"/>
              </a:lnSpc>
            </a:pPr>
            <a:r>
              <a:rPr lang="en-US" sz="2000" smtClean="0"/>
              <a:t>Peripheral neuropathy</a:t>
            </a:r>
          </a:p>
          <a:p>
            <a:pPr lvl="1">
              <a:lnSpc>
                <a:spcPct val="80000"/>
              </a:lnSpc>
            </a:pPr>
            <a:r>
              <a:rPr lang="en-US" sz="2000" smtClean="0"/>
              <a:t>Pulmonary hypersensitivity </a:t>
            </a:r>
          </a:p>
          <a:p>
            <a:pPr lvl="1">
              <a:lnSpc>
                <a:spcPct val="80000"/>
              </a:lnSpc>
            </a:pPr>
            <a:r>
              <a:rPr lang="en-US" sz="2000" smtClean="0"/>
              <a:t>Hepatoxicity</a:t>
            </a:r>
          </a:p>
          <a:p>
            <a:pPr lvl="1">
              <a:lnSpc>
                <a:spcPct val="80000"/>
              </a:lnSpc>
            </a:pPr>
            <a:r>
              <a:rPr lang="en-US" sz="2000" smtClean="0"/>
              <a:t>Decreased renal function</a:t>
            </a:r>
          </a:p>
          <a:p>
            <a:pPr lvl="1">
              <a:lnSpc>
                <a:spcPct val="80000"/>
              </a:lnSpc>
            </a:pPr>
            <a:r>
              <a:rPr lang="en-US" sz="2000" smtClean="0"/>
              <a:t>Hemolytic anemia</a:t>
            </a:r>
          </a:p>
          <a:p>
            <a:pPr>
              <a:lnSpc>
                <a:spcPct val="80000"/>
              </a:lnSpc>
            </a:pPr>
            <a:endParaRPr lang="en-US" sz="200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idx="4294967295"/>
          </p:nvPr>
        </p:nvSpPr>
        <p:spPr/>
        <p:txBody>
          <a:bodyPr/>
          <a:lstStyle/>
          <a:p>
            <a:r>
              <a:rPr lang="en-US" smtClean="0"/>
              <a:t>Fosfomycin</a:t>
            </a:r>
          </a:p>
        </p:txBody>
      </p:sp>
      <p:sp>
        <p:nvSpPr>
          <p:cNvPr id="136194" name="Content Placeholder 2"/>
          <p:cNvSpPr>
            <a:spLocks noGrp="1"/>
          </p:cNvSpPr>
          <p:nvPr>
            <p:ph sz="half" idx="4294967295"/>
          </p:nvPr>
        </p:nvSpPr>
        <p:spPr>
          <a:xfrm>
            <a:off x="304800" y="1371600"/>
            <a:ext cx="4267200" cy="4525963"/>
          </a:xfrm>
        </p:spPr>
        <p:txBody>
          <a:bodyPr/>
          <a:lstStyle/>
          <a:p>
            <a:pPr lvl="1">
              <a:lnSpc>
                <a:spcPct val="80000"/>
              </a:lnSpc>
            </a:pPr>
            <a:r>
              <a:rPr lang="en-US" sz="2200" smtClean="0"/>
              <a:t>Minimal resistance</a:t>
            </a:r>
          </a:p>
          <a:p>
            <a:pPr lvl="1">
              <a:lnSpc>
                <a:spcPct val="80000"/>
              </a:lnSpc>
            </a:pPr>
            <a:r>
              <a:rPr lang="en-US" sz="2200" smtClean="0"/>
              <a:t>Minimal collateral damage</a:t>
            </a:r>
          </a:p>
          <a:p>
            <a:pPr lvl="1">
              <a:lnSpc>
                <a:spcPct val="80000"/>
              </a:lnSpc>
            </a:pPr>
            <a:r>
              <a:rPr lang="en-US" sz="2200" smtClean="0"/>
              <a:t>High urinary levels</a:t>
            </a:r>
          </a:p>
          <a:p>
            <a:pPr lvl="1">
              <a:lnSpc>
                <a:spcPct val="80000"/>
              </a:lnSpc>
            </a:pPr>
            <a:r>
              <a:rPr lang="en-US" sz="2200" smtClean="0"/>
              <a:t>Prolonged bactericidal effect</a:t>
            </a:r>
          </a:p>
          <a:p>
            <a:pPr lvl="1">
              <a:lnSpc>
                <a:spcPct val="80000"/>
              </a:lnSpc>
            </a:pPr>
            <a:r>
              <a:rPr lang="en-US" sz="2200" smtClean="0"/>
              <a:t>Minimal drug interactions</a:t>
            </a:r>
          </a:p>
          <a:p>
            <a:pPr lvl="1">
              <a:lnSpc>
                <a:spcPct val="80000"/>
              </a:lnSpc>
            </a:pPr>
            <a:r>
              <a:rPr lang="en-US" sz="2200" smtClean="0"/>
              <a:t>Not always available</a:t>
            </a:r>
          </a:p>
          <a:p>
            <a:pPr lvl="1">
              <a:lnSpc>
                <a:spcPct val="80000"/>
              </a:lnSpc>
            </a:pPr>
            <a:r>
              <a:rPr lang="en-US" sz="2200" smtClean="0"/>
              <a:t>Susceptibility data not routinely available</a:t>
            </a:r>
          </a:p>
          <a:p>
            <a:pPr lvl="1">
              <a:lnSpc>
                <a:spcPct val="80000"/>
              </a:lnSpc>
            </a:pPr>
            <a:r>
              <a:rPr lang="en-US" sz="2200" smtClean="0"/>
              <a:t>Role for treatment of resistant organisms such as ESBLs, VRE, MRSA</a:t>
            </a:r>
          </a:p>
          <a:p>
            <a:pPr lvl="1">
              <a:lnSpc>
                <a:spcPct val="80000"/>
              </a:lnSpc>
            </a:pPr>
            <a:r>
              <a:rPr lang="en-US" sz="2200" smtClean="0"/>
              <a:t>May be less effective than other short-course regimens</a:t>
            </a:r>
          </a:p>
          <a:p>
            <a:pPr lvl="1">
              <a:lnSpc>
                <a:spcPct val="80000"/>
              </a:lnSpc>
            </a:pPr>
            <a:r>
              <a:rPr lang="en-US" sz="2200" smtClean="0"/>
              <a:t>Not for systemic infections</a:t>
            </a:r>
          </a:p>
        </p:txBody>
      </p:sp>
      <p:pic>
        <p:nvPicPr>
          <p:cNvPr id="136195" name="Content Placeholder 4"/>
          <p:cNvPicPr>
            <a:picLocks noGrp="1" noChangeAspect="1"/>
          </p:cNvPicPr>
          <p:nvPr>
            <p:ph sz="half" idx="4294967295"/>
          </p:nvPr>
        </p:nvPicPr>
        <p:blipFill>
          <a:blip r:embed="rId3"/>
          <a:srcRect/>
          <a:stretch>
            <a:fillRect/>
          </a:stretch>
        </p:blipFill>
        <p:spPr>
          <a:xfrm>
            <a:off x="5181600" y="2057400"/>
            <a:ext cx="3781425" cy="3330575"/>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idx="4294967295"/>
          </p:nvPr>
        </p:nvSpPr>
        <p:spPr/>
        <p:txBody>
          <a:bodyPr/>
          <a:lstStyle/>
          <a:p>
            <a:r>
              <a:rPr lang="en-US" sz="4000" smtClean="0"/>
              <a:t>Trimethoprim/Sulfamethoxazole</a:t>
            </a:r>
            <a:br>
              <a:rPr lang="en-US" sz="4000" smtClean="0"/>
            </a:br>
            <a:r>
              <a:rPr lang="en-US" sz="4000" smtClean="0"/>
              <a:t>TMP/SMX (Bactrim)</a:t>
            </a:r>
          </a:p>
        </p:txBody>
      </p:sp>
      <p:sp>
        <p:nvSpPr>
          <p:cNvPr id="138242" name="Content Placeholder 3"/>
          <p:cNvSpPr>
            <a:spLocks noGrp="1"/>
          </p:cNvSpPr>
          <p:nvPr>
            <p:ph sz="half" idx="4294967295"/>
          </p:nvPr>
        </p:nvSpPr>
        <p:spPr>
          <a:xfrm>
            <a:off x="457200" y="1600200"/>
            <a:ext cx="4038600" cy="4525963"/>
          </a:xfrm>
        </p:spPr>
        <p:txBody>
          <a:bodyPr/>
          <a:lstStyle/>
          <a:p>
            <a:pPr>
              <a:lnSpc>
                <a:spcPct val="80000"/>
              </a:lnSpc>
            </a:pPr>
            <a:r>
              <a:rPr lang="en-US" sz="2600" smtClean="0"/>
              <a:t>DRUG INTERACTIONS</a:t>
            </a:r>
          </a:p>
          <a:p>
            <a:pPr lvl="1">
              <a:lnSpc>
                <a:spcPct val="80000"/>
              </a:lnSpc>
            </a:pPr>
            <a:r>
              <a:rPr lang="en-US" sz="2200" smtClean="0"/>
              <a:t>Warfarin</a:t>
            </a:r>
          </a:p>
          <a:p>
            <a:pPr lvl="1">
              <a:lnSpc>
                <a:spcPct val="80000"/>
              </a:lnSpc>
            </a:pPr>
            <a:r>
              <a:rPr lang="en-US" sz="2200" smtClean="0"/>
              <a:t>Methotrexate</a:t>
            </a:r>
          </a:p>
          <a:p>
            <a:pPr lvl="1">
              <a:lnSpc>
                <a:spcPct val="80000"/>
              </a:lnSpc>
            </a:pPr>
            <a:r>
              <a:rPr lang="en-US" sz="2200" smtClean="0"/>
              <a:t>Fluconazole (incr QT)</a:t>
            </a:r>
          </a:p>
          <a:p>
            <a:pPr lvl="1">
              <a:lnSpc>
                <a:spcPct val="80000"/>
              </a:lnSpc>
            </a:pPr>
            <a:r>
              <a:rPr lang="en-US" sz="2200" smtClean="0"/>
              <a:t>TCA, antipsychotics, antiarrhythmics</a:t>
            </a:r>
          </a:p>
          <a:p>
            <a:pPr lvl="1">
              <a:lnSpc>
                <a:spcPct val="80000"/>
              </a:lnSpc>
            </a:pPr>
            <a:r>
              <a:rPr lang="en-US" sz="2200" smtClean="0"/>
              <a:t>Antihyperglycemics</a:t>
            </a:r>
          </a:p>
        </p:txBody>
      </p:sp>
      <p:sp>
        <p:nvSpPr>
          <p:cNvPr id="138243" name="Content Placeholder 4"/>
          <p:cNvSpPr>
            <a:spLocks noGrp="1"/>
          </p:cNvSpPr>
          <p:nvPr>
            <p:ph sz="half" idx="4294967295"/>
          </p:nvPr>
        </p:nvSpPr>
        <p:spPr>
          <a:xfrm>
            <a:off x="4648200" y="1600200"/>
            <a:ext cx="4343400" cy="4525963"/>
          </a:xfrm>
        </p:spPr>
        <p:txBody>
          <a:bodyPr/>
          <a:lstStyle/>
          <a:p>
            <a:pPr>
              <a:lnSpc>
                <a:spcPct val="80000"/>
              </a:lnSpc>
            </a:pPr>
            <a:r>
              <a:rPr lang="en-US" sz="2600" smtClean="0"/>
              <a:t>Common side effects: nausea, vomiting, rash</a:t>
            </a:r>
          </a:p>
          <a:p>
            <a:pPr>
              <a:lnSpc>
                <a:spcPct val="80000"/>
              </a:lnSpc>
            </a:pPr>
            <a:r>
              <a:rPr lang="en-US" sz="2600" smtClean="0"/>
              <a:t>Other serious adverse effects: 	</a:t>
            </a:r>
          </a:p>
          <a:p>
            <a:pPr lvl="1">
              <a:lnSpc>
                <a:spcPct val="80000"/>
              </a:lnSpc>
            </a:pPr>
            <a:r>
              <a:rPr lang="en-US" sz="2200" smtClean="0"/>
              <a:t>Bone marrow suppression</a:t>
            </a:r>
          </a:p>
          <a:p>
            <a:pPr lvl="1">
              <a:lnSpc>
                <a:spcPct val="80000"/>
              </a:lnSpc>
            </a:pPr>
            <a:r>
              <a:rPr lang="en-US" sz="2200" smtClean="0"/>
              <a:t>Hepatic necrosis</a:t>
            </a:r>
          </a:p>
          <a:p>
            <a:pPr lvl="1">
              <a:lnSpc>
                <a:spcPct val="80000"/>
              </a:lnSpc>
            </a:pPr>
            <a:r>
              <a:rPr lang="en-US" sz="2200" smtClean="0"/>
              <a:t>Severe rash</a:t>
            </a:r>
          </a:p>
          <a:p>
            <a:pPr lvl="1">
              <a:lnSpc>
                <a:spcPct val="80000"/>
              </a:lnSpc>
            </a:pPr>
            <a:r>
              <a:rPr lang="en-US" sz="2200" smtClean="0"/>
              <a:t>Hyperkalemia</a:t>
            </a:r>
          </a:p>
          <a:p>
            <a:pPr lvl="1">
              <a:lnSpc>
                <a:spcPct val="80000"/>
              </a:lnSpc>
            </a:pPr>
            <a:r>
              <a:rPr lang="en-US" sz="2200" smtClean="0"/>
              <a:t>Hypoglycemia (esp with renal and liver disease)</a:t>
            </a:r>
          </a:p>
          <a:p>
            <a:pPr lvl="1">
              <a:lnSpc>
                <a:spcPct val="80000"/>
              </a:lnSpc>
            </a:pPr>
            <a:endParaRPr lang="en-US" sz="2200" smtClean="0"/>
          </a:p>
          <a:p>
            <a:pPr>
              <a:lnSpc>
                <a:spcPct val="80000"/>
              </a:lnSpc>
            </a:pPr>
            <a:r>
              <a:rPr lang="en-US" sz="2600" smtClean="0"/>
              <a:t>Increased creatinine…may be falsely elevated</a:t>
            </a:r>
          </a:p>
          <a:p>
            <a:pPr lvl="1">
              <a:lnSpc>
                <a:spcPct val="80000"/>
              </a:lnSpc>
            </a:pPr>
            <a:endParaRPr lang="en-US" sz="2200" smtClean="0"/>
          </a:p>
          <a:p>
            <a:pPr lvl="1">
              <a:lnSpc>
                <a:spcPct val="80000"/>
              </a:lnSpc>
            </a:pPr>
            <a:endParaRPr lang="en-US" sz="2200" smtClean="0"/>
          </a:p>
          <a:p>
            <a:pPr>
              <a:lnSpc>
                <a:spcPct val="80000"/>
              </a:lnSpc>
            </a:pPr>
            <a:endParaRPr lang="en-US" sz="2600" smtClean="0"/>
          </a:p>
        </p:txBody>
      </p:sp>
      <p:pic>
        <p:nvPicPr>
          <p:cNvPr id="138244" name="Picture 6" descr="ANd9GcQZIw3B0Cdu-zo5zN6Z4LhCVhaNBW4waFytGrCzQBwMnC9TCaef"/>
          <p:cNvPicPr>
            <a:picLocks noChangeAspect="1" noChangeArrowheads="1"/>
          </p:cNvPicPr>
          <p:nvPr/>
        </p:nvPicPr>
        <p:blipFill>
          <a:blip r:embed="rId3"/>
          <a:srcRect/>
          <a:stretch>
            <a:fillRect/>
          </a:stretch>
        </p:blipFill>
        <p:spPr bwMode="auto">
          <a:xfrm>
            <a:off x="762000" y="4419600"/>
            <a:ext cx="20574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idx="4294967295"/>
          </p:nvPr>
        </p:nvSpPr>
        <p:spPr/>
        <p:txBody>
          <a:bodyPr/>
          <a:lstStyle/>
          <a:p>
            <a:r>
              <a:rPr lang="en-US" sz="4000" smtClean="0"/>
              <a:t>Quinolones: Ciprofloxacin and Levofloxacin</a:t>
            </a:r>
          </a:p>
        </p:txBody>
      </p:sp>
      <p:sp>
        <p:nvSpPr>
          <p:cNvPr id="140290" name="Content Placeholder 3"/>
          <p:cNvSpPr>
            <a:spLocks noGrp="1"/>
          </p:cNvSpPr>
          <p:nvPr>
            <p:ph sz="half" idx="4294967295"/>
          </p:nvPr>
        </p:nvSpPr>
        <p:spPr>
          <a:xfrm>
            <a:off x="457200" y="1600200"/>
            <a:ext cx="4038600" cy="4525963"/>
          </a:xfrm>
        </p:spPr>
        <p:txBody>
          <a:bodyPr/>
          <a:lstStyle/>
          <a:p>
            <a:r>
              <a:rPr lang="en-US" sz="2600" smtClean="0"/>
              <a:t>Highly efficacious in a 3-day regimen</a:t>
            </a:r>
          </a:p>
          <a:p>
            <a:r>
              <a:rPr lang="en-US" sz="2600" smtClean="0">
                <a:solidFill>
                  <a:srgbClr val="FF0000"/>
                </a:solidFill>
              </a:rPr>
              <a:t>Numerous issues with collateral damage: </a:t>
            </a:r>
            <a:r>
              <a:rPr lang="en-US" sz="2600" i="1" smtClean="0">
                <a:solidFill>
                  <a:srgbClr val="FF0000"/>
                </a:solidFill>
              </a:rPr>
              <a:t>C.difficile</a:t>
            </a:r>
            <a:r>
              <a:rPr lang="en-US" sz="2600" smtClean="0">
                <a:solidFill>
                  <a:srgbClr val="FF0000"/>
                </a:solidFill>
              </a:rPr>
              <a:t> and resistance</a:t>
            </a:r>
          </a:p>
          <a:p>
            <a:r>
              <a:rPr lang="en-US" sz="2600" smtClean="0"/>
              <a:t>Save for other uses</a:t>
            </a:r>
          </a:p>
          <a:p>
            <a:r>
              <a:rPr lang="en-US" sz="2600" smtClean="0"/>
              <a:t>Black Box Warning: tendonitis/tendon rupture esp. over age 60, steroids, transplant</a:t>
            </a:r>
          </a:p>
        </p:txBody>
      </p:sp>
      <p:sp>
        <p:nvSpPr>
          <p:cNvPr id="140291" name="Content Placeholder 4"/>
          <p:cNvSpPr>
            <a:spLocks noGrp="1"/>
          </p:cNvSpPr>
          <p:nvPr>
            <p:ph sz="half" idx="4294967295"/>
          </p:nvPr>
        </p:nvSpPr>
        <p:spPr>
          <a:xfrm>
            <a:off x="4519613" y="1600200"/>
            <a:ext cx="4624387" cy="4525963"/>
          </a:xfrm>
        </p:spPr>
        <p:txBody>
          <a:bodyPr/>
          <a:lstStyle/>
          <a:p>
            <a:r>
              <a:rPr lang="en-US" sz="2600" smtClean="0"/>
              <a:t>Interactions: </a:t>
            </a:r>
          </a:p>
          <a:p>
            <a:pPr lvl="1"/>
            <a:r>
              <a:rPr lang="en-US" sz="2200" smtClean="0"/>
              <a:t>calcium, aluminum, magnesium, iron, and zinc (antacids, nutritional supplements, multivitamin and mineral supplements), sucralfate</a:t>
            </a:r>
          </a:p>
          <a:p>
            <a:pPr lvl="1"/>
            <a:r>
              <a:rPr lang="en-US" sz="2200" smtClean="0"/>
              <a:t>Warfarin</a:t>
            </a:r>
          </a:p>
          <a:p>
            <a:pPr lvl="1"/>
            <a:r>
              <a:rPr lang="en-US" sz="2200" smtClean="0"/>
              <a:t>Antihyperglycemics</a:t>
            </a:r>
          </a:p>
          <a:p>
            <a:r>
              <a:rPr lang="en-US" sz="2600" smtClean="0"/>
              <a:t>Other issues: </a:t>
            </a:r>
          </a:p>
          <a:p>
            <a:pPr lvl="1"/>
            <a:r>
              <a:rPr lang="en-US" sz="2200" smtClean="0"/>
              <a:t>QT prolongation esp. in elderly</a:t>
            </a:r>
          </a:p>
          <a:p>
            <a:pPr lvl="1"/>
            <a:r>
              <a:rPr lang="en-US" sz="2200" smtClean="0"/>
              <a:t>Decreased seizure threshold</a:t>
            </a:r>
          </a:p>
          <a:p>
            <a:pPr lvl="1"/>
            <a:endParaRPr lang="en-US" sz="22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idx="4294967295"/>
          </p:nvPr>
        </p:nvSpPr>
        <p:spPr/>
        <p:txBody>
          <a:bodyPr/>
          <a:lstStyle/>
          <a:p>
            <a:r>
              <a:rPr lang="en-US" smtClean="0"/>
              <a:t>Alternatives</a:t>
            </a:r>
          </a:p>
        </p:txBody>
      </p:sp>
      <p:sp>
        <p:nvSpPr>
          <p:cNvPr id="142338" name="Content Placeholder 4"/>
          <p:cNvSpPr>
            <a:spLocks noGrp="1"/>
          </p:cNvSpPr>
          <p:nvPr>
            <p:ph idx="4294967295"/>
          </p:nvPr>
        </p:nvSpPr>
        <p:spPr/>
        <p:txBody>
          <a:bodyPr/>
          <a:lstStyle/>
          <a:p>
            <a:r>
              <a:rPr lang="en-US" smtClean="0"/>
              <a:t>Amoxicillin-clavulanate</a:t>
            </a:r>
          </a:p>
          <a:p>
            <a:r>
              <a:rPr lang="en-US" smtClean="0"/>
              <a:t>Cefdinir (Omnicef)</a:t>
            </a:r>
          </a:p>
          <a:p>
            <a:r>
              <a:rPr lang="en-US" smtClean="0"/>
              <a:t>Cefpodoxime-proxetil (Vantin)</a:t>
            </a:r>
          </a:p>
          <a:p>
            <a:r>
              <a:rPr lang="en-US" smtClean="0"/>
              <a:t>Cefaclor (Ceclor)</a:t>
            </a:r>
          </a:p>
          <a:p>
            <a:endParaRPr lang="en-US" smtClean="0"/>
          </a:p>
          <a:p>
            <a:r>
              <a:rPr lang="en-US" smtClean="0"/>
              <a:t>Not for </a:t>
            </a:r>
            <a:r>
              <a:rPr lang="en-US" b="1" smtClean="0"/>
              <a:t>empiric</a:t>
            </a:r>
            <a:r>
              <a:rPr lang="en-US" smtClean="0"/>
              <a:t> therapy due to poor efficacy and resistance: amoxicillin and ampicillin</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idx="4294967295"/>
          </p:nvPr>
        </p:nvSpPr>
        <p:spPr/>
        <p:txBody>
          <a:bodyPr/>
          <a:lstStyle/>
          <a:p>
            <a:r>
              <a:rPr lang="en-US" smtClean="0"/>
              <a:t>Alternatives to antibiotics</a:t>
            </a:r>
          </a:p>
        </p:txBody>
      </p:sp>
      <p:sp>
        <p:nvSpPr>
          <p:cNvPr id="144386" name="Content Placeholder 2"/>
          <p:cNvSpPr>
            <a:spLocks noGrp="1"/>
          </p:cNvSpPr>
          <p:nvPr>
            <p:ph idx="4294967295"/>
          </p:nvPr>
        </p:nvSpPr>
        <p:spPr/>
        <p:txBody>
          <a:bodyPr/>
          <a:lstStyle/>
          <a:p>
            <a:pPr>
              <a:lnSpc>
                <a:spcPct val="80000"/>
              </a:lnSpc>
            </a:pPr>
            <a:r>
              <a:rPr lang="en-US" sz="2700" smtClean="0"/>
              <a:t>Fluids to promote a dilute urine flow </a:t>
            </a:r>
          </a:p>
          <a:p>
            <a:pPr>
              <a:lnSpc>
                <a:spcPct val="80000"/>
              </a:lnSpc>
            </a:pPr>
            <a:r>
              <a:rPr lang="en-US" sz="2700" smtClean="0"/>
              <a:t>Topical estrogen</a:t>
            </a:r>
          </a:p>
          <a:p>
            <a:pPr lvl="1">
              <a:lnSpc>
                <a:spcPct val="80000"/>
              </a:lnSpc>
            </a:pPr>
            <a:r>
              <a:rPr lang="en-US" sz="2400" smtClean="0"/>
              <a:t>In some postmenopausal women it can normalize the vaginal flora and reduce recurrent UTI</a:t>
            </a:r>
          </a:p>
          <a:p>
            <a:pPr>
              <a:lnSpc>
                <a:spcPct val="80000"/>
              </a:lnSpc>
            </a:pPr>
            <a:r>
              <a:rPr lang="en-US" sz="2700" smtClean="0"/>
              <a:t>Methenamine</a:t>
            </a:r>
          </a:p>
          <a:p>
            <a:pPr>
              <a:lnSpc>
                <a:spcPct val="80000"/>
              </a:lnSpc>
            </a:pPr>
            <a:r>
              <a:rPr lang="en-US" sz="2700" smtClean="0"/>
              <a:t>Adhesion blockers (D-mannose)</a:t>
            </a:r>
          </a:p>
          <a:p>
            <a:pPr lvl="1">
              <a:lnSpc>
                <a:spcPct val="80000"/>
              </a:lnSpc>
            </a:pPr>
            <a:r>
              <a:rPr lang="en-US" sz="2400" smtClean="0"/>
              <a:t>Not evaluated in clinical trials</a:t>
            </a:r>
          </a:p>
          <a:p>
            <a:pPr>
              <a:lnSpc>
                <a:spcPct val="80000"/>
              </a:lnSpc>
            </a:pPr>
            <a:r>
              <a:rPr lang="en-US" sz="2700" smtClean="0"/>
              <a:t>Drinking cranberry juice or cranberry tablets</a:t>
            </a:r>
          </a:p>
          <a:p>
            <a:pPr lvl="1">
              <a:lnSpc>
                <a:spcPct val="80000"/>
              </a:lnSpc>
            </a:pPr>
            <a:r>
              <a:rPr lang="en-US" sz="2400" smtClean="0"/>
              <a:t>Clinical Data Cochrane Review 2008</a:t>
            </a:r>
          </a:p>
          <a:p>
            <a:pPr lvl="1">
              <a:lnSpc>
                <a:spcPct val="80000"/>
              </a:lnSpc>
            </a:pPr>
            <a:r>
              <a:rPr lang="en-US" sz="2400" smtClean="0"/>
              <a:t>Recent studies</a:t>
            </a:r>
          </a:p>
          <a:p>
            <a:pPr lvl="1">
              <a:lnSpc>
                <a:spcPct val="80000"/>
              </a:lnSpc>
            </a:pPr>
            <a:r>
              <a:rPr lang="en-US" sz="2400" smtClean="0"/>
              <a:t>Pilot Study in LTC </a:t>
            </a:r>
          </a:p>
          <a:p>
            <a:pPr>
              <a:lnSpc>
                <a:spcPct val="80000"/>
              </a:lnSpc>
              <a:buFontTx/>
              <a:buNone/>
            </a:pPr>
            <a:endParaRPr lang="en-US" sz="2700" smtClean="0"/>
          </a:p>
          <a:p>
            <a:pPr>
              <a:lnSpc>
                <a:spcPct val="80000"/>
              </a:lnSpc>
            </a:pPr>
            <a:endParaRPr lang="en-US" sz="2700" smtClean="0"/>
          </a:p>
          <a:p>
            <a:pPr>
              <a:lnSpc>
                <a:spcPct val="80000"/>
              </a:lnSpc>
            </a:pPr>
            <a:endParaRPr lang="en-US" sz="2700" smtClean="0"/>
          </a:p>
          <a:p>
            <a:pPr>
              <a:lnSpc>
                <a:spcPct val="80000"/>
              </a:lnSpc>
            </a:pPr>
            <a:endParaRPr lang="en-US" sz="2700" smtClean="0"/>
          </a:p>
        </p:txBody>
      </p:sp>
      <p:pic>
        <p:nvPicPr>
          <p:cNvPr id="144387" name="Picture 5" descr="cranberries">
            <a:hlinkClick r:id="rId3"/>
          </p:cNvPr>
          <p:cNvPicPr>
            <a:picLocks noChangeAspect="1" noChangeArrowheads="1"/>
          </p:cNvPicPr>
          <p:nvPr/>
        </p:nvPicPr>
        <p:blipFill>
          <a:blip r:embed="rId4"/>
          <a:srcRect/>
          <a:stretch>
            <a:fillRect/>
          </a:stretch>
        </p:blipFill>
        <p:spPr bwMode="auto">
          <a:xfrm>
            <a:off x="7391400" y="2727325"/>
            <a:ext cx="1570038"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idx="4294967295"/>
          </p:nvPr>
        </p:nvSpPr>
        <p:spPr/>
        <p:txBody>
          <a:bodyPr/>
          <a:lstStyle/>
          <a:p>
            <a:r>
              <a:rPr lang="en-US" smtClean="0"/>
              <a:t>Take Home Points</a:t>
            </a:r>
          </a:p>
        </p:txBody>
      </p:sp>
      <p:sp>
        <p:nvSpPr>
          <p:cNvPr id="146434" name="Rectangle 3"/>
          <p:cNvSpPr>
            <a:spLocks noGrp="1" noChangeArrowheads="1"/>
          </p:cNvSpPr>
          <p:nvPr>
            <p:ph type="body" idx="4294967295"/>
          </p:nvPr>
        </p:nvSpPr>
        <p:spPr/>
        <p:txBody>
          <a:bodyPr/>
          <a:lstStyle/>
          <a:p>
            <a:r>
              <a:rPr lang="en-US" smtClean="0"/>
              <a:t>Antibiotics are a shared resource… and becoming a scare resource</a:t>
            </a:r>
          </a:p>
          <a:p>
            <a:r>
              <a:rPr lang="en-US" smtClean="0"/>
              <a:t>Appropriate antibiotic use is a patient safety priority </a:t>
            </a:r>
          </a:p>
          <a:p>
            <a:r>
              <a:rPr lang="en-US" smtClean="0"/>
              <a:t>Know the difference between colonization and infection</a:t>
            </a:r>
          </a:p>
          <a:p>
            <a:r>
              <a:rPr lang="en-US" smtClean="0"/>
              <a:t>To combat resistance: Think globally, act locally</a:t>
            </a:r>
            <a:endParaRPr lang="en-US" sz="2800" smtClean="0"/>
          </a:p>
          <a:p>
            <a:endParaRPr lang="en-US" smtClean="0"/>
          </a:p>
          <a:p>
            <a:endParaRPr lang="en-US" smtClean="0"/>
          </a:p>
        </p:txBody>
      </p:sp>
      <p:pic>
        <p:nvPicPr>
          <p:cNvPr id="146435" name="Picture 5" descr="ANd9GcSD8SfADHaWOm5DUWj2i6cXsL67pkZgC1MhbxRnQ-kr0ECmoEYD7GsyZ2cN"/>
          <p:cNvPicPr>
            <a:picLocks noChangeAspect="1" noChangeArrowheads="1"/>
          </p:cNvPicPr>
          <p:nvPr/>
        </p:nvPicPr>
        <p:blipFill>
          <a:blip r:embed="rId2"/>
          <a:srcRect/>
          <a:stretch>
            <a:fillRect/>
          </a:stretch>
        </p:blipFill>
        <p:spPr bwMode="auto">
          <a:xfrm>
            <a:off x="3581400" y="5410200"/>
            <a:ext cx="1190625"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3173</TotalTime>
  <Words>3530</Words>
  <Application>Microsoft Office PowerPoint</Application>
  <PresentationFormat>On-screen Show (4:3)</PresentationFormat>
  <Paragraphs>385</Paragraphs>
  <Slides>44</Slides>
  <Notes>19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Default Design</vt:lpstr>
      <vt:lpstr>Photo Editor Photo</vt:lpstr>
      <vt:lpstr>Chart</vt:lpstr>
      <vt:lpstr> Prudent Use of Antibiotics in Long Term Care Residents with Suspected UTI</vt:lpstr>
      <vt:lpstr>Antibiotics in Long Term Care: why do we care?</vt:lpstr>
      <vt:lpstr>The importance of prudent use of antibiotics</vt:lpstr>
      <vt:lpstr>Bad Bugs No Drugs</vt:lpstr>
      <vt:lpstr>The drug development pipeline for antibacterials</vt:lpstr>
      <vt:lpstr>Slide 6</vt:lpstr>
      <vt:lpstr>The burden of infection in long-term care</vt:lpstr>
      <vt:lpstr>Slide 8</vt:lpstr>
      <vt:lpstr>Antimicrobial Therapy </vt:lpstr>
      <vt:lpstr>What is Antimicrobial Stewardship?</vt:lpstr>
      <vt:lpstr>Why focus on long term care?</vt:lpstr>
      <vt:lpstr>Why focus on long term care?</vt:lpstr>
      <vt:lpstr>Antibiotic misuse adversely impacts patients</vt:lpstr>
      <vt:lpstr>Association of vancomycin use with resistance</vt:lpstr>
      <vt:lpstr>Annual prevalence of imipenem resistance in P. aeruginosa vs. carbapenem use rate</vt:lpstr>
      <vt:lpstr>Case</vt:lpstr>
      <vt:lpstr>Slide 17</vt:lpstr>
      <vt:lpstr>Slide 18</vt:lpstr>
      <vt:lpstr>Slide 19</vt:lpstr>
      <vt:lpstr>Colonized or Infected: What is the Difference?</vt:lpstr>
      <vt:lpstr>Slide 21</vt:lpstr>
      <vt:lpstr>What could have been done differently?</vt:lpstr>
      <vt:lpstr>10 clinical situations in long term care in which antibiotics are often prescribed but rarely necessary</vt:lpstr>
      <vt:lpstr>Urinary tract conditions</vt:lpstr>
      <vt:lpstr>Respiratory tract conditions </vt:lpstr>
      <vt:lpstr>Skin wounds </vt:lpstr>
      <vt:lpstr>UTIs in Long Term Care Residents</vt:lpstr>
      <vt:lpstr>Microbiology in Nursing Homes</vt:lpstr>
      <vt:lpstr>Antimicrobial Susceptibilities from Nursing Home Residents in New Haven, CT</vt:lpstr>
      <vt:lpstr>Antibiogram</vt:lpstr>
      <vt:lpstr>Antimicrobial Prescribing</vt:lpstr>
      <vt:lpstr>Targeting, de-escalating and discontinuing antibiotics </vt:lpstr>
      <vt:lpstr>Culture Data</vt:lpstr>
      <vt:lpstr>Choosing the perfect antibiotic…</vt:lpstr>
      <vt:lpstr>Choosing the perfect antibiotic…</vt:lpstr>
      <vt:lpstr>Recommendations from the Guidelines</vt:lpstr>
      <vt:lpstr>Uncomplicated UTI: Lower Tract</vt:lpstr>
      <vt:lpstr>Nitrofurantoin (Macrobid, Macrodantin)</vt:lpstr>
      <vt:lpstr>Fosfomycin</vt:lpstr>
      <vt:lpstr>Trimethoprim/Sulfamethoxazole TMP/SMX (Bactrim)</vt:lpstr>
      <vt:lpstr>Quinolones: Ciprofloxacin and Levofloxacin</vt:lpstr>
      <vt:lpstr>Alternatives</vt:lpstr>
      <vt:lpstr>Alternatives to antibiotics</vt:lpstr>
      <vt:lpstr>Take Home Points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stewardship and beyond</dc:title>
  <dc:creator>Owner</dc:creator>
  <cp:lastModifiedBy>Administrator</cp:lastModifiedBy>
  <cp:revision>14</cp:revision>
  <dcterms:created xsi:type="dcterms:W3CDTF">2012-09-26T17:47:37Z</dcterms:created>
  <dcterms:modified xsi:type="dcterms:W3CDTF">2012-12-10T18:58:13Z</dcterms:modified>
</cp:coreProperties>
</file>